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3"/>
  </p:notesMasterIdLst>
  <p:handoutMasterIdLst>
    <p:handoutMasterId r:id="rId24"/>
  </p:handoutMasterIdLst>
  <p:sldIdLst>
    <p:sldId id="257" r:id="rId5"/>
    <p:sldId id="258" r:id="rId6"/>
    <p:sldId id="276" r:id="rId7"/>
    <p:sldId id="259" r:id="rId8"/>
    <p:sldId id="260" r:id="rId9"/>
    <p:sldId id="261" r:id="rId10"/>
    <p:sldId id="283" r:id="rId11"/>
    <p:sldId id="284" r:id="rId12"/>
    <p:sldId id="262" r:id="rId13"/>
    <p:sldId id="264" r:id="rId14"/>
    <p:sldId id="282" r:id="rId15"/>
    <p:sldId id="263" r:id="rId16"/>
    <p:sldId id="280" r:id="rId17"/>
    <p:sldId id="265" r:id="rId18"/>
    <p:sldId id="266" r:id="rId19"/>
    <p:sldId id="281" r:id="rId20"/>
    <p:sldId id="278" r:id="rId21"/>
    <p:sldId id="270" r:id="rId22"/>
  </p:sldIdLst>
  <p:sldSz cx="12188825"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008">
          <p15:clr>
            <a:srgbClr val="A4A3A4"/>
          </p15:clr>
        </p15:guide>
        <p15:guide id="3" orient="horz" pos="3792">
          <p15:clr>
            <a:srgbClr val="A4A3A4"/>
          </p15:clr>
        </p15:guide>
        <p15:guide id="4" orient="horz" pos="336">
          <p15:clr>
            <a:srgbClr val="A4A3A4"/>
          </p15:clr>
        </p15:guide>
        <p15:guide id="5" orient="horz" pos="1920">
          <p15:clr>
            <a:srgbClr val="A4A3A4"/>
          </p15:clr>
        </p15:guide>
        <p15:guide id="6" orient="horz" pos="3984">
          <p15:clr>
            <a:srgbClr val="A4A3A4"/>
          </p15:clr>
        </p15:guide>
        <p15:guide id="7" orient="horz" pos="1152">
          <p15:clr>
            <a:srgbClr val="A4A3A4"/>
          </p15:clr>
        </p15:guide>
        <p15:guide id="8" pos="3839">
          <p15:clr>
            <a:srgbClr val="A4A3A4"/>
          </p15:clr>
        </p15:guide>
        <p15:guide id="9" pos="671">
          <p15:clr>
            <a:srgbClr val="A4A3A4"/>
          </p15:clr>
        </p15:guide>
        <p15:guide id="10" pos="7007">
          <p15:clr>
            <a:srgbClr val="A4A3A4"/>
          </p15:clr>
        </p15:guide>
        <p15:guide id="11" pos="6143">
          <p15:clr>
            <a:srgbClr val="A4A3A4"/>
          </p15:clr>
        </p15:guide>
        <p15:guide id="12" pos="3263">
          <p15:clr>
            <a:srgbClr val="A4A3A4"/>
          </p15:clr>
        </p15:guide>
        <p15:guide id="13" pos="7391">
          <p15:clr>
            <a:srgbClr val="A4A3A4"/>
          </p15:clr>
        </p15:guide>
        <p15:guide id="14" pos="3695">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533" autoAdjust="0"/>
    <p:restoredTop sz="95872" autoAdjust="0"/>
  </p:normalViewPr>
  <p:slideViewPr>
    <p:cSldViewPr showGuides="1">
      <p:cViewPr varScale="1">
        <p:scale>
          <a:sx n="113" d="100"/>
          <a:sy n="113" d="100"/>
        </p:scale>
        <p:origin x="184" y="168"/>
      </p:cViewPr>
      <p:guideLst>
        <p:guide orient="horz" pos="2160"/>
        <p:guide orient="horz" pos="1008"/>
        <p:guide orient="horz" pos="3792"/>
        <p:guide orient="horz" pos="336"/>
        <p:guide orient="horz" pos="1920"/>
        <p:guide orient="horz" pos="3984"/>
        <p:guide orient="horz" pos="1152"/>
        <p:guide pos="3839"/>
        <p:guide pos="671"/>
        <p:guide pos="7007"/>
        <p:guide pos="6143"/>
        <p:guide pos="3263"/>
        <p:guide pos="7391"/>
        <p:guide pos="3695"/>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99" d="100"/>
          <a:sy n="99" d="100"/>
        </p:scale>
        <p:origin x="28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265DB123-C7C9-4F02-AF5D-67E1ABC01F86}" type="datetime1">
              <a:rPr lang="en-GB" smtClean="0"/>
              <a:t>23/11/2020</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A4CBEF8-5CDE-472B-839B-B8BB0C881006}" type="slidenum">
              <a:rPr lang="en-GB" smtClean="0"/>
              <a:t>‹#›</a:t>
            </a:fld>
            <a:endParaRPr lang="en-GB" dirty="0"/>
          </a:p>
        </p:txBody>
      </p:sp>
    </p:spTree>
    <p:extLst>
      <p:ext uri="{BB962C8B-B14F-4D97-AF65-F5344CB8AC3E}">
        <p14:creationId xmlns:p14="http://schemas.microsoft.com/office/powerpoint/2010/main" val="426328929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en-GB" noProof="0"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rtl="0"/>
            <a:fld id="{C947AC01-0BA4-4ECE-B5AF-1EF03E8C049B}" type="datetime1">
              <a:rPr lang="en-GB" noProof="0" smtClean="0"/>
              <a:t>23/11/2020</a:t>
            </a:fld>
            <a:endParaRPr lang="en-GB" noProof="0"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en-GB"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en-GB" noProof="0" dirty="0"/>
              <a:t>Click to edit Master text styles</a:t>
            </a:r>
          </a:p>
          <a:p>
            <a:pPr lvl="1" rtl="0"/>
            <a:r>
              <a:rPr lang="en-GB" noProof="0" dirty="0"/>
              <a:t>Second level</a:t>
            </a:r>
          </a:p>
          <a:p>
            <a:pPr lvl="2" rtl="0"/>
            <a:r>
              <a:rPr lang="en-GB" noProof="0" dirty="0"/>
              <a:t>Third level</a:t>
            </a:r>
          </a:p>
          <a:p>
            <a:pPr lvl="3" rtl="0"/>
            <a:r>
              <a:rPr lang="en-GB" noProof="0" dirty="0"/>
              <a:t>Fourth level</a:t>
            </a:r>
          </a:p>
          <a:p>
            <a:pPr lvl="4" rtl="0"/>
            <a:r>
              <a:rPr lang="en-GB"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en-GB" noProof="0"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6BB98AFB-CB0D-4DFE-87B9-B4B0D0DE73CD}" type="slidenum">
              <a:rPr lang="en-GB" noProof="0" smtClean="0"/>
              <a:t>‹#›</a:t>
            </a:fld>
            <a:endParaRPr lang="en-GB" noProof="0" dirty="0"/>
          </a:p>
        </p:txBody>
      </p:sp>
    </p:spTree>
    <p:extLst>
      <p:ext uri="{BB962C8B-B14F-4D97-AF65-F5344CB8AC3E}">
        <p14:creationId xmlns:p14="http://schemas.microsoft.com/office/powerpoint/2010/main" val="251280581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dirty="0"/>
          </a:p>
        </p:txBody>
      </p:sp>
      <p:sp>
        <p:nvSpPr>
          <p:cNvPr id="4" name="Slide Number Placeholder 3"/>
          <p:cNvSpPr>
            <a:spLocks noGrp="1"/>
          </p:cNvSpPr>
          <p:nvPr>
            <p:ph type="sldNum" sz="quarter" idx="10"/>
          </p:nvPr>
        </p:nvSpPr>
        <p:spPr/>
        <p:txBody>
          <a:bodyPr rtlCol="0"/>
          <a:lstStyle/>
          <a:p>
            <a:pPr rtl="0"/>
            <a:fld id="{6BB98AFB-CB0D-4DFE-87B9-B4B0D0DE73CD}" type="slidenum">
              <a:rPr lang="en-GB" smtClean="0"/>
              <a:t>1</a:t>
            </a:fld>
            <a:endParaRPr lang="en-GB" dirty="0"/>
          </a:p>
        </p:txBody>
      </p:sp>
    </p:spTree>
    <p:extLst>
      <p:ext uri="{BB962C8B-B14F-4D97-AF65-F5344CB8AC3E}">
        <p14:creationId xmlns:p14="http://schemas.microsoft.com/office/powerpoint/2010/main" val="2864014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6BB98AFB-CB0D-4DFE-87B9-B4B0D0DE73CD}" type="slidenum">
              <a:rPr lang="en-GB" smtClean="0"/>
              <a:t>13</a:t>
            </a:fld>
            <a:endParaRPr lang="en-GB" dirty="0"/>
          </a:p>
        </p:txBody>
      </p:sp>
    </p:spTree>
    <p:extLst>
      <p:ext uri="{BB962C8B-B14F-4D97-AF65-F5344CB8AC3E}">
        <p14:creationId xmlns:p14="http://schemas.microsoft.com/office/powerpoint/2010/main" val="16337041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6BB98AFB-CB0D-4DFE-87B9-B4B0D0DE73CD}" type="slidenum">
              <a:rPr lang="en-GB" smtClean="0"/>
              <a:t>14</a:t>
            </a:fld>
            <a:endParaRPr lang="en-GB" dirty="0"/>
          </a:p>
        </p:txBody>
      </p:sp>
    </p:spTree>
    <p:extLst>
      <p:ext uri="{BB962C8B-B14F-4D97-AF65-F5344CB8AC3E}">
        <p14:creationId xmlns:p14="http://schemas.microsoft.com/office/powerpoint/2010/main" val="1009428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6BB98AFB-CB0D-4DFE-87B9-B4B0D0DE73CD}" type="slidenum">
              <a:rPr lang="en-GB" smtClean="0"/>
              <a:t>15</a:t>
            </a:fld>
            <a:endParaRPr lang="en-GB" dirty="0"/>
          </a:p>
        </p:txBody>
      </p:sp>
    </p:spTree>
    <p:extLst>
      <p:ext uri="{BB962C8B-B14F-4D97-AF65-F5344CB8AC3E}">
        <p14:creationId xmlns:p14="http://schemas.microsoft.com/office/powerpoint/2010/main" val="3354149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6BB98AFB-CB0D-4DFE-87B9-B4B0D0DE73CD}" type="slidenum">
              <a:rPr lang="en-GB" smtClean="0"/>
              <a:t>17</a:t>
            </a:fld>
            <a:endParaRPr lang="en-GB" dirty="0"/>
          </a:p>
        </p:txBody>
      </p:sp>
    </p:spTree>
    <p:extLst>
      <p:ext uri="{BB962C8B-B14F-4D97-AF65-F5344CB8AC3E}">
        <p14:creationId xmlns:p14="http://schemas.microsoft.com/office/powerpoint/2010/main" val="1809275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6BB98AFB-CB0D-4DFE-87B9-B4B0D0DE73CD}" type="slidenum">
              <a:rPr lang="en-GB" smtClean="0"/>
              <a:t>18</a:t>
            </a:fld>
            <a:endParaRPr lang="en-GB" dirty="0"/>
          </a:p>
        </p:txBody>
      </p:sp>
    </p:spTree>
    <p:extLst>
      <p:ext uri="{BB962C8B-B14F-4D97-AF65-F5344CB8AC3E}">
        <p14:creationId xmlns:p14="http://schemas.microsoft.com/office/powerpoint/2010/main" val="298235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6BB98AFB-CB0D-4DFE-87B9-B4B0D0DE73CD}" type="slidenum">
              <a:rPr lang="en-GB" smtClean="0"/>
              <a:t>2</a:t>
            </a:fld>
            <a:endParaRPr lang="en-GB" dirty="0"/>
          </a:p>
        </p:txBody>
      </p:sp>
    </p:spTree>
    <p:extLst>
      <p:ext uri="{BB962C8B-B14F-4D97-AF65-F5344CB8AC3E}">
        <p14:creationId xmlns:p14="http://schemas.microsoft.com/office/powerpoint/2010/main" val="1645117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6BB98AFB-CB0D-4DFE-87B9-B4B0D0DE73CD}" type="slidenum">
              <a:rPr lang="en-GB" smtClean="0"/>
              <a:t>3</a:t>
            </a:fld>
            <a:endParaRPr lang="en-GB" dirty="0"/>
          </a:p>
        </p:txBody>
      </p:sp>
    </p:spTree>
    <p:extLst>
      <p:ext uri="{BB962C8B-B14F-4D97-AF65-F5344CB8AC3E}">
        <p14:creationId xmlns:p14="http://schemas.microsoft.com/office/powerpoint/2010/main" val="1671559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6BB98AFB-CB0D-4DFE-87B9-B4B0D0DE73CD}" type="slidenum">
              <a:rPr lang="en-GB" smtClean="0"/>
              <a:t>4</a:t>
            </a:fld>
            <a:endParaRPr lang="en-GB" dirty="0"/>
          </a:p>
        </p:txBody>
      </p:sp>
    </p:spTree>
    <p:extLst>
      <p:ext uri="{BB962C8B-B14F-4D97-AF65-F5344CB8AC3E}">
        <p14:creationId xmlns:p14="http://schemas.microsoft.com/office/powerpoint/2010/main" val="1930426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6BB98AFB-CB0D-4DFE-87B9-B4B0D0DE73CD}" type="slidenum">
              <a:rPr lang="en-GB" smtClean="0"/>
              <a:t>5</a:t>
            </a:fld>
            <a:endParaRPr lang="en-GB" dirty="0"/>
          </a:p>
        </p:txBody>
      </p:sp>
    </p:spTree>
    <p:extLst>
      <p:ext uri="{BB962C8B-B14F-4D97-AF65-F5344CB8AC3E}">
        <p14:creationId xmlns:p14="http://schemas.microsoft.com/office/powerpoint/2010/main" val="3067034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6BB98AFB-CB0D-4DFE-87B9-B4B0D0DE73CD}" type="slidenum">
              <a:rPr lang="en-GB" smtClean="0"/>
              <a:t>6</a:t>
            </a:fld>
            <a:endParaRPr lang="en-GB" dirty="0"/>
          </a:p>
        </p:txBody>
      </p:sp>
    </p:spTree>
    <p:extLst>
      <p:ext uri="{BB962C8B-B14F-4D97-AF65-F5344CB8AC3E}">
        <p14:creationId xmlns:p14="http://schemas.microsoft.com/office/powerpoint/2010/main" val="1054191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6BB98AFB-CB0D-4DFE-87B9-B4B0D0DE73CD}" type="slidenum">
              <a:rPr lang="en-GB" smtClean="0"/>
              <a:t>9</a:t>
            </a:fld>
            <a:endParaRPr lang="en-GB" dirty="0"/>
          </a:p>
        </p:txBody>
      </p:sp>
    </p:spTree>
    <p:extLst>
      <p:ext uri="{BB962C8B-B14F-4D97-AF65-F5344CB8AC3E}">
        <p14:creationId xmlns:p14="http://schemas.microsoft.com/office/powerpoint/2010/main" val="1195922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6BB98AFB-CB0D-4DFE-87B9-B4B0D0DE73CD}" type="slidenum">
              <a:rPr lang="en-GB" smtClean="0"/>
              <a:t>10</a:t>
            </a:fld>
            <a:endParaRPr lang="en-GB" dirty="0"/>
          </a:p>
        </p:txBody>
      </p:sp>
    </p:spTree>
    <p:extLst>
      <p:ext uri="{BB962C8B-B14F-4D97-AF65-F5344CB8AC3E}">
        <p14:creationId xmlns:p14="http://schemas.microsoft.com/office/powerpoint/2010/main" val="3730447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6BB98AFB-CB0D-4DFE-87B9-B4B0D0DE73CD}" type="slidenum">
              <a:rPr lang="en-GB" smtClean="0"/>
              <a:t>12</a:t>
            </a:fld>
            <a:endParaRPr lang="en-GB" dirty="0"/>
          </a:p>
        </p:txBody>
      </p:sp>
    </p:spTree>
    <p:extLst>
      <p:ext uri="{BB962C8B-B14F-4D97-AF65-F5344CB8AC3E}">
        <p14:creationId xmlns:p14="http://schemas.microsoft.com/office/powerpoint/2010/main" val="33034347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533400"/>
            <a:ext cx="5029200" cy="2514601"/>
          </a:xfrm>
        </p:spPr>
        <p:txBody>
          <a:bodyPr rtlCol="0">
            <a:normAutofit/>
          </a:bodyPr>
          <a:lstStyle>
            <a:lvl1pPr>
              <a:defRPr sz="4000">
                <a:solidFill>
                  <a:schemeClr val="accent1"/>
                </a:solidFill>
              </a:defRPr>
            </a:lvl1pPr>
          </a:lstStyle>
          <a:p>
            <a:pPr rtl="0"/>
            <a:r>
              <a:rPr lang="en-GB" noProof="0"/>
              <a:t>Click to edit Master title style</a:t>
            </a:r>
            <a:endParaRPr lang="en-GB" noProof="0" dirty="0"/>
          </a:p>
        </p:txBody>
      </p:sp>
      <p:sp>
        <p:nvSpPr>
          <p:cNvPr id="3" name="Subtitle 2"/>
          <p:cNvSpPr>
            <a:spLocks noGrp="1"/>
          </p:cNvSpPr>
          <p:nvPr>
            <p:ph type="subTitle" idx="1"/>
          </p:nvPr>
        </p:nvSpPr>
        <p:spPr>
          <a:xfrm>
            <a:off x="1065212" y="3403600"/>
            <a:ext cx="5029201" cy="1397000"/>
          </a:xfrm>
        </p:spPr>
        <p:txBody>
          <a:bodyPr rtlCol="0">
            <a:normAutofit/>
          </a:bodyPr>
          <a:lstStyle>
            <a:lvl1pPr marL="0" indent="0" algn="l">
              <a:spcBef>
                <a:spcPts val="60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n-GB" noProof="0"/>
              <a:t>Click to edit Master subtitle style</a:t>
            </a:r>
            <a:endParaRPr lang="en-GB" noProof="0" dirty="0"/>
          </a:p>
        </p:txBody>
      </p:sp>
      <p:sp>
        <p:nvSpPr>
          <p:cNvPr id="5" name="Footer Placeholder 4"/>
          <p:cNvSpPr>
            <a:spLocks noGrp="1"/>
          </p:cNvSpPr>
          <p:nvPr>
            <p:ph type="ftr" sz="quarter" idx="11"/>
          </p:nvPr>
        </p:nvSpPr>
        <p:spPr>
          <a:xfrm>
            <a:off x="1065213" y="6432551"/>
            <a:ext cx="5653087" cy="273049"/>
          </a:xfrm>
        </p:spPr>
        <p:txBody>
          <a:bodyPr rtlCol="0"/>
          <a:lstStyle>
            <a:lvl1pPr>
              <a:defRPr>
                <a:effectLst/>
              </a:defRPr>
            </a:lvl1pPr>
          </a:lstStyle>
          <a:p>
            <a:pPr rtl="0"/>
            <a:r>
              <a:rPr lang="en-GB" noProof="0" dirty="0"/>
              <a:t>Add a footer</a:t>
            </a:r>
          </a:p>
        </p:txBody>
      </p:sp>
      <p:sp>
        <p:nvSpPr>
          <p:cNvPr id="4" name="Date Placeholder 3"/>
          <p:cNvSpPr>
            <a:spLocks noGrp="1"/>
          </p:cNvSpPr>
          <p:nvPr>
            <p:ph type="dt" sz="half" idx="10"/>
          </p:nvPr>
        </p:nvSpPr>
        <p:spPr>
          <a:xfrm>
            <a:off x="6932612" y="6432551"/>
            <a:ext cx="1371600" cy="273049"/>
          </a:xfrm>
        </p:spPr>
        <p:txBody>
          <a:bodyPr rtlCol="0"/>
          <a:lstStyle/>
          <a:p>
            <a:pPr rtl="0"/>
            <a:fld id="{3ACAB7A3-F6F2-4FEA-843A-E2C9FB29E580}" type="datetime1">
              <a:rPr lang="en-GB" noProof="0" smtClean="0"/>
              <a:t>23/11/2020</a:t>
            </a:fld>
            <a:endParaRPr lang="en-GB" noProof="0" dirty="0"/>
          </a:p>
        </p:txBody>
      </p:sp>
      <p:sp>
        <p:nvSpPr>
          <p:cNvPr id="6" name="Slide Number Placeholder 5"/>
          <p:cNvSpPr>
            <a:spLocks noGrp="1"/>
          </p:cNvSpPr>
          <p:nvPr>
            <p:ph type="sldNum" sz="quarter" idx="12"/>
          </p:nvPr>
        </p:nvSpPr>
        <p:spPr>
          <a:xfrm>
            <a:off x="8532812" y="6432551"/>
            <a:ext cx="1219201" cy="273049"/>
          </a:xfrm>
        </p:spPr>
        <p:txBody>
          <a:bodyPr rtlCol="0"/>
          <a:lstStyle/>
          <a:p>
            <a:pPr rtl="0"/>
            <a:fld id="{AAEAE4A8-A6E5-453E-B946-FB774B73F48C}" type="slidenum">
              <a:rPr lang="en-GB" noProof="0" smtClean="0"/>
              <a:t>‹#›</a:t>
            </a:fld>
            <a:endParaRPr lang="en-GB" noProof="0" dirty="0"/>
          </a:p>
        </p:txBody>
      </p:sp>
    </p:spTree>
    <p:extLst>
      <p:ext uri="{BB962C8B-B14F-4D97-AF65-F5344CB8AC3E}">
        <p14:creationId xmlns:p14="http://schemas.microsoft.com/office/powerpoint/2010/main" val="29023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0"/>
              <a:t>Click to edit Master title style</a:t>
            </a:r>
            <a:endParaRPr lang="en-GB" noProof="0" dirty="0"/>
          </a:p>
        </p:txBody>
      </p:sp>
      <p:sp>
        <p:nvSpPr>
          <p:cNvPr id="3" name="Vertical Text Placeholder 2"/>
          <p:cNvSpPr>
            <a:spLocks noGrp="1"/>
          </p:cNvSpPr>
          <p:nvPr>
            <p:ph type="body" orient="vert" idx="1"/>
          </p:nvPr>
        </p:nvSpPr>
        <p:spPr/>
        <p:txBody>
          <a:bodyPr vert="eaVert"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9FF0F135-1A24-47C8-8864-7DE51AE2E48E}" type="datetime1">
              <a:rPr lang="en-GB" noProof="0" smtClean="0"/>
              <a:t>23/11/2020</a:t>
            </a:fld>
            <a:endParaRPr lang="en-GB" noProof="0" dirty="0"/>
          </a:p>
        </p:txBody>
      </p:sp>
      <p:sp>
        <p:nvSpPr>
          <p:cNvPr id="6" name="Slide Number Placeholder 5"/>
          <p:cNvSpPr>
            <a:spLocks noGrp="1"/>
          </p:cNvSpPr>
          <p:nvPr>
            <p:ph type="sldNum" sz="quarter" idx="12"/>
          </p:nvPr>
        </p:nvSpPr>
        <p:spPr/>
        <p:txBody>
          <a:bodyPr rtlCol="0"/>
          <a:lstStyle/>
          <a:p>
            <a:pPr rtl="0"/>
            <a:fld id="{AAEAE4A8-A6E5-453E-B946-FB774B73F48C}" type="slidenum">
              <a:rPr lang="en-GB" noProof="0" smtClean="0"/>
              <a:t>‹#›</a:t>
            </a:fld>
            <a:endParaRPr lang="en-GB" noProof="0" dirty="0"/>
          </a:p>
        </p:txBody>
      </p:sp>
    </p:spTree>
    <p:extLst>
      <p:ext uri="{BB962C8B-B14F-4D97-AF65-F5344CB8AC3E}">
        <p14:creationId xmlns:p14="http://schemas.microsoft.com/office/powerpoint/2010/main" val="2841477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61412" y="533400"/>
            <a:ext cx="2362201" cy="5486400"/>
          </a:xfrm>
        </p:spPr>
        <p:txBody>
          <a:bodyPr vert="eaVert" rtlCol="0"/>
          <a:lstStyle/>
          <a:p>
            <a:pPr rtl="0"/>
            <a:r>
              <a:rPr lang="en-GB" noProof="0"/>
              <a:t>Click to edit Master title style</a:t>
            </a:r>
            <a:endParaRPr lang="en-GB" noProof="0" dirty="0"/>
          </a:p>
        </p:txBody>
      </p:sp>
      <p:sp>
        <p:nvSpPr>
          <p:cNvPr id="3" name="Vertical Text Placeholder 2"/>
          <p:cNvSpPr>
            <a:spLocks noGrp="1"/>
          </p:cNvSpPr>
          <p:nvPr>
            <p:ph type="body" orient="vert" idx="1"/>
          </p:nvPr>
        </p:nvSpPr>
        <p:spPr>
          <a:xfrm>
            <a:off x="1065213" y="533400"/>
            <a:ext cx="7467599" cy="5486400"/>
          </a:xfrm>
        </p:spPr>
        <p:txBody>
          <a:bodyPr vert="eaVert"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819E7F74-B68A-476F-B795-31AE0C55D7B1}" type="datetime1">
              <a:rPr lang="en-GB" noProof="0" smtClean="0"/>
              <a:t>23/11/2020</a:t>
            </a:fld>
            <a:endParaRPr lang="en-GB" noProof="0" dirty="0"/>
          </a:p>
        </p:txBody>
      </p:sp>
      <p:sp>
        <p:nvSpPr>
          <p:cNvPr id="6" name="Slide Number Placeholder 5"/>
          <p:cNvSpPr>
            <a:spLocks noGrp="1"/>
          </p:cNvSpPr>
          <p:nvPr>
            <p:ph type="sldNum" sz="quarter" idx="12"/>
          </p:nvPr>
        </p:nvSpPr>
        <p:spPr/>
        <p:txBody>
          <a:bodyPr rtlCol="0"/>
          <a:lstStyle/>
          <a:p>
            <a:pPr rtl="0"/>
            <a:fld id="{AAEAE4A8-A6E5-453E-B946-FB774B73F48C}" type="slidenum">
              <a:rPr lang="en-GB" noProof="0" smtClean="0"/>
              <a:t>‹#›</a:t>
            </a:fld>
            <a:endParaRPr lang="en-GB" noProof="0" dirty="0"/>
          </a:p>
        </p:txBody>
      </p:sp>
    </p:spTree>
    <p:extLst>
      <p:ext uri="{BB962C8B-B14F-4D97-AF65-F5344CB8AC3E}">
        <p14:creationId xmlns:p14="http://schemas.microsoft.com/office/powerpoint/2010/main" val="2135436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0"/>
              <a:t>Click to edit Master title style</a:t>
            </a:r>
            <a:endParaRPr lang="en-GB" noProof="0" dirty="0"/>
          </a:p>
        </p:txBody>
      </p:sp>
      <p:sp>
        <p:nvSpPr>
          <p:cNvPr id="3" name="Content Placeholder 2"/>
          <p:cNvSpPr>
            <a:spLocks noGrp="1"/>
          </p:cNvSpPr>
          <p:nvPr>
            <p:ph idx="1"/>
          </p:nvPr>
        </p:nvSpPr>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D9483350-63D2-49CE-B8D8-0CA6BA9C7FBC}" type="datetime1">
              <a:rPr lang="en-GB" noProof="0" smtClean="0"/>
              <a:t>23/11/2020</a:t>
            </a:fld>
            <a:endParaRPr lang="en-GB" noProof="0" dirty="0"/>
          </a:p>
        </p:txBody>
      </p:sp>
      <p:sp>
        <p:nvSpPr>
          <p:cNvPr id="6" name="Slide Number Placeholder 5"/>
          <p:cNvSpPr>
            <a:spLocks noGrp="1"/>
          </p:cNvSpPr>
          <p:nvPr>
            <p:ph type="sldNum" sz="quarter" idx="12"/>
          </p:nvPr>
        </p:nvSpPr>
        <p:spPr/>
        <p:txBody>
          <a:bodyPr rtlCol="0"/>
          <a:lstStyle/>
          <a:p>
            <a:pPr rtl="0"/>
            <a:fld id="{AAEAE4A8-A6E5-453E-B946-FB774B73F48C}" type="slidenum">
              <a:rPr lang="en-GB" noProof="0" smtClean="0"/>
              <a:t>‹#›</a:t>
            </a:fld>
            <a:endParaRPr lang="en-GB" noProof="0" dirty="0"/>
          </a:p>
        </p:txBody>
      </p:sp>
    </p:spTree>
    <p:extLst>
      <p:ext uri="{BB962C8B-B14F-4D97-AF65-F5344CB8AC3E}">
        <p14:creationId xmlns:p14="http://schemas.microsoft.com/office/powerpoint/2010/main" val="35067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5214" y="533400"/>
            <a:ext cx="8686800" cy="2286000"/>
          </a:xfrm>
        </p:spPr>
        <p:txBody>
          <a:bodyPr rtlCol="0" anchor="b">
            <a:normAutofit/>
          </a:bodyPr>
          <a:lstStyle>
            <a:lvl1pPr algn="l">
              <a:defRPr sz="5400" b="1" cap="none" baseline="0"/>
            </a:lvl1pPr>
          </a:lstStyle>
          <a:p>
            <a:pPr rtl="0"/>
            <a:r>
              <a:rPr lang="en-GB" noProof="0"/>
              <a:t>Click to edit Master title style</a:t>
            </a:r>
            <a:endParaRPr lang="en-GB" noProof="0" dirty="0"/>
          </a:p>
        </p:txBody>
      </p:sp>
      <p:sp>
        <p:nvSpPr>
          <p:cNvPr id="3" name="Text Placeholder 2"/>
          <p:cNvSpPr>
            <a:spLocks noGrp="1"/>
          </p:cNvSpPr>
          <p:nvPr>
            <p:ph type="body" idx="1"/>
          </p:nvPr>
        </p:nvSpPr>
        <p:spPr>
          <a:xfrm>
            <a:off x="1065214" y="3124200"/>
            <a:ext cx="8686800" cy="1371600"/>
          </a:xfrm>
        </p:spPr>
        <p:txBody>
          <a:bodyPr rtlCol="0" anchor="t">
            <a:normAutofit/>
          </a:bodyPr>
          <a:lstStyle>
            <a:lvl1pPr marL="0" indent="0">
              <a:spcBef>
                <a:spcPts val="600"/>
              </a:spcBef>
              <a:buNone/>
              <a:defRPr sz="24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n-GB" noProof="0"/>
              <a:t>Click to edit Master text styles</a:t>
            </a:r>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F65412B4-0F32-47B6-B0D1-511220B98A40}" type="datetime1">
              <a:rPr lang="en-GB" noProof="0" smtClean="0"/>
              <a:t>23/11/2020</a:t>
            </a:fld>
            <a:endParaRPr lang="en-GB" noProof="0" dirty="0"/>
          </a:p>
        </p:txBody>
      </p:sp>
      <p:sp>
        <p:nvSpPr>
          <p:cNvPr id="6" name="Slide Number Placeholder 5"/>
          <p:cNvSpPr>
            <a:spLocks noGrp="1"/>
          </p:cNvSpPr>
          <p:nvPr>
            <p:ph type="sldNum" sz="quarter" idx="12"/>
          </p:nvPr>
        </p:nvSpPr>
        <p:spPr/>
        <p:txBody>
          <a:bodyPr rtlCol="0"/>
          <a:lstStyle/>
          <a:p>
            <a:pPr rtl="0"/>
            <a:fld id="{AAEAE4A8-A6E5-453E-B946-FB774B73F48C}" type="slidenum">
              <a:rPr lang="en-GB" noProof="0" smtClean="0"/>
              <a:t>‹#›</a:t>
            </a:fld>
            <a:endParaRPr lang="en-GB" noProof="0" dirty="0"/>
          </a:p>
        </p:txBody>
      </p:sp>
    </p:spTree>
    <p:extLst>
      <p:ext uri="{BB962C8B-B14F-4D97-AF65-F5344CB8AC3E}">
        <p14:creationId xmlns:p14="http://schemas.microsoft.com/office/powerpoint/2010/main" val="2925637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0"/>
              <a:t>Click to edit Master title style</a:t>
            </a:r>
            <a:endParaRPr lang="en-GB" noProof="0" dirty="0"/>
          </a:p>
        </p:txBody>
      </p:sp>
      <p:sp>
        <p:nvSpPr>
          <p:cNvPr id="3" name="Content Placeholder 2"/>
          <p:cNvSpPr>
            <a:spLocks noGrp="1"/>
          </p:cNvSpPr>
          <p:nvPr>
            <p:ph sz="half" idx="1"/>
          </p:nvPr>
        </p:nvSpPr>
        <p:spPr>
          <a:xfrm>
            <a:off x="1065212" y="1828800"/>
            <a:ext cx="4251960" cy="4191000"/>
          </a:xfrm>
        </p:spPr>
        <p:txBody>
          <a:bodyPr rtlCol="0">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4" name="Content Placeholder 3"/>
          <p:cNvSpPr>
            <a:spLocks noGrp="1"/>
          </p:cNvSpPr>
          <p:nvPr>
            <p:ph sz="half" idx="2"/>
          </p:nvPr>
        </p:nvSpPr>
        <p:spPr>
          <a:xfrm>
            <a:off x="5464598" y="1828800"/>
            <a:ext cx="4251960" cy="4191000"/>
          </a:xfrm>
        </p:spPr>
        <p:txBody>
          <a:bodyPr rtlCol="0">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0D9FE9A5-8B51-4601-B583-6C6AA2CAF58E}" type="datetime1">
              <a:rPr lang="en-GB" noProof="0" smtClean="0"/>
              <a:t>23/11/2020</a:t>
            </a:fld>
            <a:endParaRPr lang="en-GB" noProof="0" dirty="0"/>
          </a:p>
        </p:txBody>
      </p:sp>
      <p:sp>
        <p:nvSpPr>
          <p:cNvPr id="7" name="Slide Number Placeholder 6"/>
          <p:cNvSpPr>
            <a:spLocks noGrp="1"/>
          </p:cNvSpPr>
          <p:nvPr>
            <p:ph type="sldNum" sz="quarter" idx="12"/>
          </p:nvPr>
        </p:nvSpPr>
        <p:spPr/>
        <p:txBody>
          <a:bodyPr rtlCol="0"/>
          <a:lstStyle/>
          <a:p>
            <a:pPr rtl="0"/>
            <a:fld id="{AAEAE4A8-A6E5-453E-B946-FB774B73F48C}" type="slidenum">
              <a:rPr lang="en-GB" noProof="0" smtClean="0"/>
              <a:t>‹#›</a:t>
            </a:fld>
            <a:endParaRPr lang="en-GB" noProof="0" dirty="0"/>
          </a:p>
        </p:txBody>
      </p:sp>
    </p:spTree>
    <p:extLst>
      <p:ext uri="{BB962C8B-B14F-4D97-AF65-F5344CB8AC3E}">
        <p14:creationId xmlns:p14="http://schemas.microsoft.com/office/powerpoint/2010/main" val="124050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65211" y="533400"/>
            <a:ext cx="8686802" cy="1066800"/>
          </a:xfrm>
        </p:spPr>
        <p:txBody>
          <a:bodyPr rtlCol="0"/>
          <a:lstStyle>
            <a:lvl1pPr>
              <a:defRPr/>
            </a:lvl1pPr>
          </a:lstStyle>
          <a:p>
            <a:pPr rtl="0"/>
            <a:r>
              <a:rPr lang="en-GB" noProof="0"/>
              <a:t>Click to edit Master title style</a:t>
            </a:r>
            <a:endParaRPr lang="en-GB" noProof="0" dirty="0"/>
          </a:p>
        </p:txBody>
      </p:sp>
      <p:sp>
        <p:nvSpPr>
          <p:cNvPr id="3" name="Text Placeholder 2"/>
          <p:cNvSpPr>
            <a:spLocks noGrp="1"/>
          </p:cNvSpPr>
          <p:nvPr>
            <p:ph type="body" idx="1"/>
          </p:nvPr>
        </p:nvSpPr>
        <p:spPr>
          <a:xfrm>
            <a:off x="1065213" y="1828799"/>
            <a:ext cx="4251960" cy="685801"/>
          </a:xfrm>
        </p:spPr>
        <p:txBody>
          <a:bodyPr rtlCol="0" anchor="ctr">
            <a:normAutofit/>
          </a:bodyPr>
          <a:lstStyle>
            <a:lvl1pPr marL="0" indent="0">
              <a:spcBef>
                <a:spcPts val="0"/>
              </a:spcBef>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4" name="Content Placeholder 3"/>
          <p:cNvSpPr>
            <a:spLocks noGrp="1"/>
          </p:cNvSpPr>
          <p:nvPr>
            <p:ph sz="half" idx="2"/>
          </p:nvPr>
        </p:nvSpPr>
        <p:spPr>
          <a:xfrm>
            <a:off x="1065213" y="2590800"/>
            <a:ext cx="4251960" cy="3429000"/>
          </a:xfrm>
        </p:spPr>
        <p:txBody>
          <a:bodyPr rtlCol="0">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5" name="Text Placeholder 4"/>
          <p:cNvSpPr>
            <a:spLocks noGrp="1"/>
          </p:cNvSpPr>
          <p:nvPr>
            <p:ph type="body" sz="quarter" idx="3"/>
          </p:nvPr>
        </p:nvSpPr>
        <p:spPr>
          <a:xfrm>
            <a:off x="5500053" y="1828799"/>
            <a:ext cx="4251960" cy="685801"/>
          </a:xfrm>
        </p:spPr>
        <p:txBody>
          <a:bodyPr rtlCol="0" anchor="ctr">
            <a:normAutofit/>
          </a:bodyPr>
          <a:lstStyle>
            <a:lvl1pPr marL="0" indent="0">
              <a:spcBef>
                <a:spcPts val="0"/>
              </a:spcBef>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6" name="Content Placeholder 5"/>
          <p:cNvSpPr>
            <a:spLocks noGrp="1"/>
          </p:cNvSpPr>
          <p:nvPr>
            <p:ph sz="quarter" idx="4"/>
          </p:nvPr>
        </p:nvSpPr>
        <p:spPr>
          <a:xfrm>
            <a:off x="5500053" y="2590800"/>
            <a:ext cx="4251960" cy="3429000"/>
          </a:xfrm>
        </p:spPr>
        <p:txBody>
          <a:bodyPr rtlCol="0">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8" name="Footer Placeholder 7"/>
          <p:cNvSpPr>
            <a:spLocks noGrp="1"/>
          </p:cNvSpPr>
          <p:nvPr>
            <p:ph type="ftr" sz="quarter" idx="11"/>
          </p:nvPr>
        </p:nvSpPr>
        <p:spPr/>
        <p:txBody>
          <a:bodyPr rtlCol="0"/>
          <a:lstStyle/>
          <a:p>
            <a:pPr rtl="0"/>
            <a:r>
              <a:rPr lang="en-GB" noProof="0" dirty="0"/>
              <a:t>Add a footer</a:t>
            </a:r>
          </a:p>
        </p:txBody>
      </p:sp>
      <p:sp>
        <p:nvSpPr>
          <p:cNvPr id="7" name="Date Placeholder 6"/>
          <p:cNvSpPr>
            <a:spLocks noGrp="1"/>
          </p:cNvSpPr>
          <p:nvPr>
            <p:ph type="dt" sz="half" idx="10"/>
          </p:nvPr>
        </p:nvSpPr>
        <p:spPr/>
        <p:txBody>
          <a:bodyPr rtlCol="0"/>
          <a:lstStyle/>
          <a:p>
            <a:pPr rtl="0"/>
            <a:fld id="{2AAEF044-6026-4606-9293-313814782290}" type="datetime1">
              <a:rPr lang="en-GB" noProof="0" smtClean="0"/>
              <a:t>23/11/2020</a:t>
            </a:fld>
            <a:endParaRPr lang="en-GB" noProof="0" dirty="0"/>
          </a:p>
        </p:txBody>
      </p:sp>
      <p:sp>
        <p:nvSpPr>
          <p:cNvPr id="9" name="Slide Number Placeholder 8"/>
          <p:cNvSpPr>
            <a:spLocks noGrp="1"/>
          </p:cNvSpPr>
          <p:nvPr>
            <p:ph type="sldNum" sz="quarter" idx="12"/>
          </p:nvPr>
        </p:nvSpPr>
        <p:spPr/>
        <p:txBody>
          <a:bodyPr rtlCol="0"/>
          <a:lstStyle/>
          <a:p>
            <a:pPr rtl="0"/>
            <a:fld id="{AAEAE4A8-A6E5-453E-B946-FB774B73F48C}" type="slidenum">
              <a:rPr lang="en-GB" noProof="0" smtClean="0"/>
              <a:t>‹#›</a:t>
            </a:fld>
            <a:endParaRPr lang="en-GB" noProof="0" dirty="0"/>
          </a:p>
        </p:txBody>
      </p:sp>
    </p:spTree>
    <p:extLst>
      <p:ext uri="{BB962C8B-B14F-4D97-AF65-F5344CB8AC3E}">
        <p14:creationId xmlns:p14="http://schemas.microsoft.com/office/powerpoint/2010/main" val="3301549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0"/>
              <a:t>Click to edit Master title style</a:t>
            </a:r>
            <a:endParaRPr lang="en-GB" noProof="0" dirty="0"/>
          </a:p>
        </p:txBody>
      </p:sp>
      <p:sp>
        <p:nvSpPr>
          <p:cNvPr id="4" name="Footer Placeholder 3"/>
          <p:cNvSpPr>
            <a:spLocks noGrp="1"/>
          </p:cNvSpPr>
          <p:nvPr>
            <p:ph type="ftr" sz="quarter" idx="11"/>
          </p:nvPr>
        </p:nvSpPr>
        <p:spPr/>
        <p:txBody>
          <a:bodyPr rtlCol="0"/>
          <a:lstStyle/>
          <a:p>
            <a:pPr rtl="0"/>
            <a:r>
              <a:rPr lang="en-GB" noProof="0" dirty="0"/>
              <a:t>Add a footer</a:t>
            </a:r>
          </a:p>
        </p:txBody>
      </p:sp>
      <p:sp>
        <p:nvSpPr>
          <p:cNvPr id="3" name="Date Placeholder 2"/>
          <p:cNvSpPr>
            <a:spLocks noGrp="1"/>
          </p:cNvSpPr>
          <p:nvPr>
            <p:ph type="dt" sz="half" idx="10"/>
          </p:nvPr>
        </p:nvSpPr>
        <p:spPr/>
        <p:txBody>
          <a:bodyPr rtlCol="0"/>
          <a:lstStyle/>
          <a:p>
            <a:pPr rtl="0"/>
            <a:fld id="{60FE9DA1-3525-4178-9DCA-1160C42D3977}" type="datetime1">
              <a:rPr lang="en-GB" noProof="0" smtClean="0"/>
              <a:t>23/11/2020</a:t>
            </a:fld>
            <a:endParaRPr lang="en-GB" noProof="0" dirty="0"/>
          </a:p>
        </p:txBody>
      </p:sp>
      <p:sp>
        <p:nvSpPr>
          <p:cNvPr id="5" name="Slide Number Placeholder 4"/>
          <p:cNvSpPr>
            <a:spLocks noGrp="1"/>
          </p:cNvSpPr>
          <p:nvPr>
            <p:ph type="sldNum" sz="quarter" idx="12"/>
          </p:nvPr>
        </p:nvSpPr>
        <p:spPr/>
        <p:txBody>
          <a:bodyPr rtlCol="0"/>
          <a:lstStyle/>
          <a:p>
            <a:pPr rtl="0"/>
            <a:fld id="{AAEAE4A8-A6E5-453E-B946-FB774B73F48C}" type="slidenum">
              <a:rPr lang="en-GB" noProof="0" smtClean="0"/>
              <a:t>‹#›</a:t>
            </a:fld>
            <a:endParaRPr lang="en-GB" noProof="0" dirty="0"/>
          </a:p>
        </p:txBody>
      </p:sp>
    </p:spTree>
    <p:extLst>
      <p:ext uri="{BB962C8B-B14F-4D97-AF65-F5344CB8AC3E}">
        <p14:creationId xmlns:p14="http://schemas.microsoft.com/office/powerpoint/2010/main" val="137030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rtlCol="0"/>
          <a:lstStyle/>
          <a:p>
            <a:pPr rtl="0"/>
            <a:r>
              <a:rPr lang="en-GB" noProof="0" dirty="0"/>
              <a:t>Add a footer</a:t>
            </a:r>
          </a:p>
        </p:txBody>
      </p:sp>
      <p:sp>
        <p:nvSpPr>
          <p:cNvPr id="2" name="Date Placeholder 1"/>
          <p:cNvSpPr>
            <a:spLocks noGrp="1"/>
          </p:cNvSpPr>
          <p:nvPr>
            <p:ph type="dt" sz="half" idx="10"/>
          </p:nvPr>
        </p:nvSpPr>
        <p:spPr/>
        <p:txBody>
          <a:bodyPr rtlCol="0"/>
          <a:lstStyle/>
          <a:p>
            <a:pPr rtl="0"/>
            <a:fld id="{618940AD-9679-46B8-BE32-0F01112641D5}" type="datetime1">
              <a:rPr lang="en-GB" noProof="0" smtClean="0"/>
              <a:t>23/11/2020</a:t>
            </a:fld>
            <a:endParaRPr lang="en-GB" noProof="0" dirty="0"/>
          </a:p>
        </p:txBody>
      </p:sp>
      <p:sp>
        <p:nvSpPr>
          <p:cNvPr id="4" name="Slide Number Placeholder 3"/>
          <p:cNvSpPr>
            <a:spLocks noGrp="1"/>
          </p:cNvSpPr>
          <p:nvPr>
            <p:ph type="sldNum" sz="quarter" idx="12"/>
          </p:nvPr>
        </p:nvSpPr>
        <p:spPr/>
        <p:txBody>
          <a:bodyPr rtlCol="0"/>
          <a:lstStyle/>
          <a:p>
            <a:pPr rtl="0"/>
            <a:fld id="{AAEAE4A8-A6E5-453E-B946-FB774B73F48C}" type="slidenum">
              <a:rPr lang="en-GB" noProof="0" smtClean="0"/>
              <a:t>‹#›</a:t>
            </a:fld>
            <a:endParaRPr lang="en-GB" noProof="0" dirty="0"/>
          </a:p>
        </p:txBody>
      </p:sp>
    </p:spTree>
    <p:extLst>
      <p:ext uri="{BB962C8B-B14F-4D97-AF65-F5344CB8AC3E}">
        <p14:creationId xmlns:p14="http://schemas.microsoft.com/office/powerpoint/2010/main" val="3088263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65213" y="533400"/>
            <a:ext cx="4114800" cy="1524000"/>
          </a:xfrm>
        </p:spPr>
        <p:txBody>
          <a:bodyPr rtlCol="0" anchor="b">
            <a:normAutofit/>
          </a:bodyPr>
          <a:lstStyle>
            <a:lvl1pPr algn="l">
              <a:defRPr sz="3600" b="1"/>
            </a:lvl1pPr>
          </a:lstStyle>
          <a:p>
            <a:pPr rtl="0"/>
            <a:r>
              <a:rPr lang="en-GB" noProof="0"/>
              <a:t>Click to edit Master title style</a:t>
            </a:r>
            <a:endParaRPr lang="en-GB" noProof="0" dirty="0"/>
          </a:p>
        </p:txBody>
      </p:sp>
      <p:sp>
        <p:nvSpPr>
          <p:cNvPr id="3" name="Content Placeholder 2"/>
          <p:cNvSpPr>
            <a:spLocks noGrp="1"/>
          </p:cNvSpPr>
          <p:nvPr>
            <p:ph idx="1"/>
          </p:nvPr>
        </p:nvSpPr>
        <p:spPr>
          <a:xfrm>
            <a:off x="5865813" y="533400"/>
            <a:ext cx="5867400" cy="5486400"/>
          </a:xfrm>
        </p:spPr>
        <p:txBody>
          <a:bodyPr rtlCol="0">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4" name="Text Placeholder 3"/>
          <p:cNvSpPr>
            <a:spLocks noGrp="1"/>
          </p:cNvSpPr>
          <p:nvPr>
            <p:ph type="body" sz="half" idx="2"/>
          </p:nvPr>
        </p:nvSpPr>
        <p:spPr>
          <a:xfrm>
            <a:off x="1065213" y="2209800"/>
            <a:ext cx="4114800" cy="3810000"/>
          </a:xfrm>
        </p:spPr>
        <p:txBody>
          <a:bodyPr rtlCol="0">
            <a:normAutofit/>
          </a:bodyPr>
          <a:lstStyle>
            <a:lvl1pPr marL="0" indent="0">
              <a:lnSpc>
                <a:spcPct val="110000"/>
              </a:lnSpc>
              <a:spcBef>
                <a:spcPts val="600"/>
              </a:spcBef>
              <a:buNone/>
              <a:defRPr sz="1800">
                <a:solidFill>
                  <a:schemeClr val="tx1">
                    <a:lumMod val="65000"/>
                    <a:lumOff val="3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Click to edit Master text styles</a:t>
            </a:r>
          </a:p>
        </p:txBody>
      </p:sp>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D90756FA-C485-4A2C-9543-53FEF8CD7CA5}" type="datetime1">
              <a:rPr lang="en-GB" noProof="0" smtClean="0"/>
              <a:t>23/11/2020</a:t>
            </a:fld>
            <a:endParaRPr lang="en-GB" noProof="0" dirty="0"/>
          </a:p>
        </p:txBody>
      </p:sp>
      <p:sp>
        <p:nvSpPr>
          <p:cNvPr id="7" name="Slide Number Placeholder 6"/>
          <p:cNvSpPr>
            <a:spLocks noGrp="1"/>
          </p:cNvSpPr>
          <p:nvPr>
            <p:ph type="sldNum" sz="quarter" idx="12"/>
          </p:nvPr>
        </p:nvSpPr>
        <p:spPr/>
        <p:txBody>
          <a:bodyPr rtlCol="0"/>
          <a:lstStyle/>
          <a:p>
            <a:pPr rtl="0"/>
            <a:fld id="{AAEAE4A8-A6E5-453E-B946-FB774B73F48C}" type="slidenum">
              <a:rPr lang="en-GB" noProof="0" smtClean="0"/>
              <a:t>‹#›</a:t>
            </a:fld>
            <a:endParaRPr lang="en-GB" noProof="0" dirty="0"/>
          </a:p>
        </p:txBody>
      </p:sp>
    </p:spTree>
    <p:extLst>
      <p:ext uri="{BB962C8B-B14F-4D97-AF65-F5344CB8AC3E}">
        <p14:creationId xmlns:p14="http://schemas.microsoft.com/office/powerpoint/2010/main" val="100083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65213" y="533400"/>
            <a:ext cx="4114800" cy="1524000"/>
          </a:xfrm>
        </p:spPr>
        <p:txBody>
          <a:bodyPr rtlCol="0" anchor="b">
            <a:noAutofit/>
          </a:bodyPr>
          <a:lstStyle>
            <a:lvl1pPr algn="l">
              <a:defRPr sz="3600" b="1"/>
            </a:lvl1pPr>
          </a:lstStyle>
          <a:p>
            <a:pPr rtl="0"/>
            <a:r>
              <a:rPr lang="en-GB" noProof="0"/>
              <a:t>Click to edit Master title style</a:t>
            </a:r>
            <a:endParaRPr lang="en-GB" noProof="0" dirty="0"/>
          </a:p>
        </p:txBody>
      </p:sp>
      <p:sp>
        <p:nvSpPr>
          <p:cNvPr id="3" name="Picture Placeholder 2" descr="An empty placeholder to add an image. Click on the placeholder and select the image that you wish to add"/>
          <p:cNvSpPr>
            <a:spLocks noGrp="1"/>
          </p:cNvSpPr>
          <p:nvPr>
            <p:ph type="pic" idx="1"/>
          </p:nvPr>
        </p:nvSpPr>
        <p:spPr>
          <a:xfrm>
            <a:off x="5865812" y="533400"/>
            <a:ext cx="5780173" cy="5791200"/>
          </a:xfrm>
          <a:ln w="50800">
            <a:solidFill>
              <a:schemeClr val="tx1">
                <a:lumMod val="65000"/>
                <a:lumOff val="35000"/>
              </a:schemeClr>
            </a:solidFill>
            <a:miter lim="800000"/>
          </a:ln>
        </p:spPr>
        <p:txBody>
          <a:bodyPr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GB" noProof="0"/>
              <a:t>Click icon to add picture</a:t>
            </a:r>
            <a:endParaRPr lang="en-GB" noProof="0" dirty="0"/>
          </a:p>
        </p:txBody>
      </p:sp>
      <p:sp>
        <p:nvSpPr>
          <p:cNvPr id="4" name="Text Placeholder 3"/>
          <p:cNvSpPr>
            <a:spLocks noGrp="1"/>
          </p:cNvSpPr>
          <p:nvPr>
            <p:ph type="body" sz="half" idx="2"/>
          </p:nvPr>
        </p:nvSpPr>
        <p:spPr>
          <a:xfrm>
            <a:off x="1065213" y="2209800"/>
            <a:ext cx="4114800" cy="3810000"/>
          </a:xfrm>
        </p:spPr>
        <p:txBody>
          <a:bodyPr rtlCol="0">
            <a:normAutofit/>
          </a:bodyPr>
          <a:lstStyle>
            <a:lvl1pPr marL="0" indent="0">
              <a:lnSpc>
                <a:spcPct val="110000"/>
              </a:lnSpc>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Click to edit Master text styles</a:t>
            </a:r>
          </a:p>
        </p:txBody>
      </p:sp>
    </p:spTree>
    <p:extLst>
      <p:ext uri="{BB962C8B-B14F-4D97-AF65-F5344CB8AC3E}">
        <p14:creationId xmlns:p14="http://schemas.microsoft.com/office/powerpoint/2010/main" val="572858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auto">
          <a:xfrm>
            <a:off x="1065212" y="533400"/>
            <a:ext cx="8686801" cy="1066800"/>
          </a:xfrm>
          <a:prstGeom prst="rect">
            <a:avLst/>
          </a:prstGeom>
        </p:spPr>
        <p:txBody>
          <a:bodyPr vert="horz" lIns="91440" tIns="45720" rIns="91440" bIns="45720" rtlCol="0" anchor="b">
            <a:normAutofit/>
          </a:bodyPr>
          <a:lstStyle/>
          <a:p>
            <a:pPr rtl="0"/>
            <a:r>
              <a:rPr lang="en-GB" noProof="0"/>
              <a:t>Click to edit Master title style</a:t>
            </a:r>
            <a:endParaRPr lang="en-GB" noProof="0" dirty="0"/>
          </a:p>
        </p:txBody>
      </p:sp>
      <p:sp>
        <p:nvSpPr>
          <p:cNvPr id="3" name="Text Placeholder 2"/>
          <p:cNvSpPr>
            <a:spLocks noGrp="1"/>
          </p:cNvSpPr>
          <p:nvPr>
            <p:ph type="body" idx="1"/>
          </p:nvPr>
        </p:nvSpPr>
        <p:spPr>
          <a:xfrm>
            <a:off x="1065212" y="1828800"/>
            <a:ext cx="8686801" cy="4191000"/>
          </a:xfrm>
          <a:prstGeom prst="rect">
            <a:avLst/>
          </a:prstGeom>
        </p:spPr>
        <p:txBody>
          <a:bodyPr vert="horz" lIns="91440" tIns="45720" rIns="9144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5" name="Footer Placeholder 4"/>
          <p:cNvSpPr>
            <a:spLocks noGrp="1"/>
          </p:cNvSpPr>
          <p:nvPr>
            <p:ph type="ftr" sz="quarter" idx="3"/>
          </p:nvPr>
        </p:nvSpPr>
        <p:spPr>
          <a:xfrm>
            <a:off x="1065213" y="6155267"/>
            <a:ext cx="5653087" cy="273049"/>
          </a:xfrm>
          <a:prstGeom prst="rect">
            <a:avLst/>
          </a:prstGeom>
        </p:spPr>
        <p:txBody>
          <a:bodyPr vert="horz" lIns="91440" tIns="45720" rIns="91440" bIns="45720" rtlCol="0" anchor="ctr"/>
          <a:lstStyle>
            <a:lvl1pPr algn="l">
              <a:defRPr sz="1100">
                <a:solidFill>
                  <a:schemeClr val="tx1"/>
                </a:solidFill>
              </a:defRPr>
            </a:lvl1pPr>
          </a:lstStyle>
          <a:p>
            <a:pPr rtl="0"/>
            <a:r>
              <a:rPr lang="en-GB" noProof="0" dirty="0"/>
              <a:t>Add a footer</a:t>
            </a:r>
          </a:p>
        </p:txBody>
      </p:sp>
      <p:sp>
        <p:nvSpPr>
          <p:cNvPr id="4" name="Date Placeholder 3"/>
          <p:cNvSpPr>
            <a:spLocks noGrp="1"/>
          </p:cNvSpPr>
          <p:nvPr>
            <p:ph type="dt" sz="half" idx="2"/>
          </p:nvPr>
        </p:nvSpPr>
        <p:spPr>
          <a:xfrm>
            <a:off x="6932612" y="6155267"/>
            <a:ext cx="1371600" cy="273049"/>
          </a:xfrm>
          <a:prstGeom prst="rect">
            <a:avLst/>
          </a:prstGeom>
        </p:spPr>
        <p:txBody>
          <a:bodyPr vert="horz" lIns="91440" tIns="45720" rIns="91440" bIns="45720" rtlCol="0" anchor="ctr"/>
          <a:lstStyle>
            <a:lvl1pPr algn="r">
              <a:defRPr sz="1100">
                <a:solidFill>
                  <a:schemeClr val="tx1"/>
                </a:solidFill>
              </a:defRPr>
            </a:lvl1pPr>
          </a:lstStyle>
          <a:p>
            <a:pPr rtl="0"/>
            <a:fld id="{25272D51-2300-49B1-8F48-708A543B940B}" type="datetime1">
              <a:rPr lang="en-GB" noProof="0" smtClean="0"/>
              <a:t>23/11/2020</a:t>
            </a:fld>
            <a:endParaRPr lang="en-GB" noProof="0" dirty="0"/>
          </a:p>
        </p:txBody>
      </p:sp>
      <p:sp>
        <p:nvSpPr>
          <p:cNvPr id="6" name="Slide Number Placeholder 5"/>
          <p:cNvSpPr>
            <a:spLocks noGrp="1"/>
          </p:cNvSpPr>
          <p:nvPr>
            <p:ph type="sldNum" sz="quarter" idx="4"/>
          </p:nvPr>
        </p:nvSpPr>
        <p:spPr>
          <a:xfrm>
            <a:off x="8532812" y="6155267"/>
            <a:ext cx="1219201" cy="273049"/>
          </a:xfrm>
          <a:prstGeom prst="rect">
            <a:avLst/>
          </a:prstGeom>
        </p:spPr>
        <p:txBody>
          <a:bodyPr vert="horz" lIns="91440" tIns="45720" rIns="91440" bIns="45720" rtlCol="0" anchor="ctr"/>
          <a:lstStyle>
            <a:lvl1pPr algn="r">
              <a:defRPr sz="1100">
                <a:solidFill>
                  <a:schemeClr val="tx1"/>
                </a:solidFill>
              </a:defRPr>
            </a:lvl1pPr>
          </a:lstStyle>
          <a:p>
            <a:pPr rtl="0"/>
            <a:fld id="{AAEAE4A8-A6E5-453E-B946-FB774B73F48C}" type="slidenum">
              <a:rPr lang="en-GB" noProof="0" smtClean="0"/>
              <a:pPr/>
              <a:t>‹#›</a:t>
            </a:fld>
            <a:endParaRPr lang="en-GB" noProof="0" dirty="0"/>
          </a:p>
        </p:txBody>
      </p:sp>
    </p:spTree>
    <p:extLst>
      <p:ext uri="{BB962C8B-B14F-4D97-AF65-F5344CB8AC3E}">
        <p14:creationId xmlns:p14="http://schemas.microsoft.com/office/powerpoint/2010/main" val="13276704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0000"/>
        </a:lnSpc>
        <a:spcBef>
          <a:spcPct val="0"/>
        </a:spcBef>
        <a:buNone/>
        <a:defRPr sz="3600" b="1" kern="1200">
          <a:solidFill>
            <a:schemeClr val="accent1"/>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1">
            <a:lumMod val="65000"/>
            <a:lumOff val="35000"/>
          </a:schemeClr>
        </a:buClr>
        <a:buSzPct val="8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tx1">
            <a:lumMod val="65000"/>
            <a:lumOff val="35000"/>
          </a:schemeClr>
        </a:buClr>
        <a:buSzPct val="80000"/>
        <a:buFont typeface="Arial" pitchFamily="34" charset="0"/>
        <a:buChar char="•"/>
        <a:defRPr sz="1800" kern="1200">
          <a:solidFill>
            <a:schemeClr val="tx1"/>
          </a:solidFill>
          <a:latin typeface="+mn-lt"/>
          <a:ea typeface="+mn-ea"/>
          <a:cs typeface="+mn-cs"/>
        </a:defRPr>
      </a:lvl2pPr>
      <a:lvl3pPr marL="77724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solidFill>
          <a:latin typeface="+mn-lt"/>
          <a:ea typeface="+mn-ea"/>
          <a:cs typeface="+mn-cs"/>
        </a:defRPr>
      </a:lvl4pPr>
      <a:lvl5pPr marL="1097280" indent="-13716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solidFill>
          <a:latin typeface="+mn-lt"/>
          <a:ea typeface="+mn-ea"/>
          <a:cs typeface="+mn-cs"/>
        </a:defRPr>
      </a:lvl5pPr>
      <a:lvl6pPr marL="123444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6pPr>
      <a:lvl7pPr marL="137160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7pPr>
      <a:lvl8pPr marL="150876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8pPr>
      <a:lvl9pPr marL="164592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commons.wikimedia.org/wiki/File:Linkedin_Shiny_Icon.svg" TargetMode="External"/><Relationship Id="rId3" Type="http://schemas.openxmlformats.org/officeDocument/2006/relationships/hyperlink" Target="mailto:danielchang231285@gmail.com" TargetMode="External"/><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www.linkedin.com/in/danielchang231285/" TargetMode="External"/><Relationship Id="rId11" Type="http://schemas.openxmlformats.org/officeDocument/2006/relationships/hyperlink" Target="https://fhlogo.blogspot.com/2011/03/facebook.html" TargetMode="External"/><Relationship Id="rId5" Type="http://schemas.openxmlformats.org/officeDocument/2006/relationships/hyperlink" Target="http://wordsonalimb.com/tag/eileen-spinelli/" TargetMode="External"/><Relationship Id="rId10" Type="http://schemas.openxmlformats.org/officeDocument/2006/relationships/image" Target="../media/image27.png"/><Relationship Id="rId4" Type="http://schemas.openxmlformats.org/officeDocument/2006/relationships/image" Target="../media/image25.png"/><Relationship Id="rId9" Type="http://schemas.openxmlformats.org/officeDocument/2006/relationships/hyperlink" Target="https://www.facebook.com/zoneticda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creativecommons.org/licenses/by/3.0/" TargetMode="External"/><Relationship Id="rId4" Type="http://schemas.openxmlformats.org/officeDocument/2006/relationships/hyperlink" Target="http://myedmondsnews.com/2018/04/live-in-edmonds-what-do-you-call-yourself/question-mark-1019820_1280/"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hyperlink" Target="https://creativecommons.org/licenses/by/3.0/" TargetMode="External"/><Relationship Id="rId4" Type="http://schemas.openxmlformats.org/officeDocument/2006/relationships/hyperlink" Target="https://www.aviationcoaching.com/en/how-to-understand-which-are-your-goal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3.png"/><Relationship Id="rId4" Type="http://schemas.openxmlformats.org/officeDocument/2006/relationships/image" Target="../media/image8.sv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www.redbrick.sg/blog/singapore-districts-and-region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065214" y="1988840"/>
            <a:ext cx="5029198" cy="720080"/>
          </a:xfrm>
        </p:spPr>
        <p:txBody>
          <a:bodyPr rtlCol="0"/>
          <a:lstStyle/>
          <a:p>
            <a:pPr rtl="0"/>
            <a:r>
              <a:rPr lang="en-GB" dirty="0"/>
              <a:t>Property Analytics</a:t>
            </a:r>
          </a:p>
        </p:txBody>
      </p:sp>
      <p:sp>
        <p:nvSpPr>
          <p:cNvPr id="3" name="Content Placeholder 2"/>
          <p:cNvSpPr>
            <a:spLocks noGrp="1"/>
          </p:cNvSpPr>
          <p:nvPr>
            <p:ph type="subTitle" idx="1"/>
          </p:nvPr>
        </p:nvSpPr>
        <p:spPr>
          <a:xfrm>
            <a:off x="1065212" y="3403600"/>
            <a:ext cx="5029201" cy="1753592"/>
          </a:xfrm>
        </p:spPr>
        <p:txBody>
          <a:bodyPr rtlCol="0">
            <a:normAutofit fontScale="92500" lnSpcReduction="10000"/>
          </a:bodyPr>
          <a:lstStyle/>
          <a:p>
            <a:pPr rtl="0"/>
            <a:r>
              <a:rPr lang="en-GB" dirty="0"/>
              <a:t>The predictive power of regression on condominium prices</a:t>
            </a:r>
          </a:p>
          <a:p>
            <a:pPr rtl="0"/>
            <a:endParaRPr lang="en-GB" dirty="0"/>
          </a:p>
          <a:p>
            <a:pPr rtl="0"/>
            <a:endParaRPr lang="en-GB" dirty="0"/>
          </a:p>
          <a:p>
            <a:pPr rtl="0"/>
            <a:r>
              <a:rPr lang="en-GB" dirty="0"/>
              <a:t>By: Daniel Chang</a:t>
            </a:r>
          </a:p>
          <a:p>
            <a:pPr rtl="0"/>
            <a:endParaRPr lang="en-GB" dirty="0"/>
          </a:p>
        </p:txBody>
      </p:sp>
      <p:sp>
        <p:nvSpPr>
          <p:cNvPr id="5" name="TextBox 4">
            <a:extLst>
              <a:ext uri="{FF2B5EF4-FFF2-40B4-BE49-F238E27FC236}">
                <a16:creationId xmlns:a16="http://schemas.microsoft.com/office/drawing/2014/main" id="{45F8F50E-85AD-7847-B8AE-E5B53897A7DB}"/>
              </a:ext>
            </a:extLst>
          </p:cNvPr>
          <p:cNvSpPr txBox="1"/>
          <p:nvPr/>
        </p:nvSpPr>
        <p:spPr>
          <a:xfrm>
            <a:off x="837828" y="2731790"/>
            <a:ext cx="2520280" cy="369332"/>
          </a:xfrm>
          <a:prstGeom prst="rect">
            <a:avLst/>
          </a:prstGeom>
          <a:noFill/>
          <a:ln>
            <a:noFill/>
          </a:ln>
        </p:spPr>
        <p:txBody>
          <a:bodyPr wrap="square" rtlCol="0" anchor="ctr" anchorCtr="1">
            <a:spAutoFit/>
          </a:bodyPr>
          <a:lstStyle/>
          <a:p>
            <a:r>
              <a:rPr lang="en-US" b="1" i="1" dirty="0"/>
              <a:t>#DATAWITHDAN</a:t>
            </a:r>
          </a:p>
        </p:txBody>
      </p:sp>
      <p:pic>
        <p:nvPicPr>
          <p:cNvPr id="6" name="Picture 5" descr="A picture containing building, table, window&#10;&#10;Description automatically generated">
            <a:extLst>
              <a:ext uri="{FF2B5EF4-FFF2-40B4-BE49-F238E27FC236}">
                <a16:creationId xmlns:a16="http://schemas.microsoft.com/office/drawing/2014/main" id="{ED17C636-8510-8F4D-8774-3FC245647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6286" y="44624"/>
            <a:ext cx="838726" cy="1301074"/>
          </a:xfrm>
          <a:prstGeom prst="rect">
            <a:avLst/>
          </a:prstGeom>
        </p:spPr>
      </p:pic>
    </p:spTree>
    <p:extLst>
      <p:ext uri="{BB962C8B-B14F-4D97-AF65-F5344CB8AC3E}">
        <p14:creationId xmlns:p14="http://schemas.microsoft.com/office/powerpoint/2010/main" val="3658128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ell phone&#10;&#10;Description automatically generated">
            <a:extLst>
              <a:ext uri="{FF2B5EF4-FFF2-40B4-BE49-F238E27FC236}">
                <a16:creationId xmlns:a16="http://schemas.microsoft.com/office/drawing/2014/main" id="{1397BBF8-0034-084A-9BF4-E3CEADA7CD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1570" y="437321"/>
            <a:ext cx="4464768" cy="6252567"/>
          </a:xfrm>
          <a:prstGeom prst="rect">
            <a:avLst/>
          </a:prstGeom>
        </p:spPr>
      </p:pic>
      <p:sp>
        <p:nvSpPr>
          <p:cNvPr id="2" name="Title 1"/>
          <p:cNvSpPr>
            <a:spLocks noGrp="1"/>
          </p:cNvSpPr>
          <p:nvPr>
            <p:ph type="title"/>
          </p:nvPr>
        </p:nvSpPr>
        <p:spPr>
          <a:xfrm>
            <a:off x="1065212" y="188640"/>
            <a:ext cx="8686801" cy="475456"/>
          </a:xfrm>
        </p:spPr>
        <p:txBody>
          <a:bodyPr rtlCol="0">
            <a:normAutofit/>
          </a:bodyPr>
          <a:lstStyle/>
          <a:p>
            <a:pPr rtl="0"/>
            <a:r>
              <a:rPr lang="en-GB" sz="2800" dirty="0"/>
              <a:t>Linear Regression: </a:t>
            </a:r>
            <a:r>
              <a:rPr lang="en-GB" sz="2800" dirty="0" err="1"/>
              <a:t>Statsmodels</a:t>
            </a:r>
            <a:endParaRPr lang="en-GB" sz="2800" dirty="0"/>
          </a:p>
        </p:txBody>
      </p:sp>
      <p:sp>
        <p:nvSpPr>
          <p:cNvPr id="3" name="Content Placeholder 2"/>
          <p:cNvSpPr>
            <a:spLocks noGrp="1"/>
          </p:cNvSpPr>
          <p:nvPr>
            <p:ph idx="1"/>
          </p:nvPr>
        </p:nvSpPr>
        <p:spPr>
          <a:xfrm>
            <a:off x="6310436" y="1916832"/>
            <a:ext cx="3672409" cy="4191000"/>
          </a:xfrm>
        </p:spPr>
        <p:txBody>
          <a:bodyPr rtlCol="0"/>
          <a:lstStyle/>
          <a:p>
            <a:pPr rtl="0"/>
            <a:r>
              <a:rPr lang="en-GB" dirty="0"/>
              <a:t>Prices are heavily influenced by the region where the condo is located</a:t>
            </a:r>
          </a:p>
          <a:p>
            <a:pPr rtl="0"/>
            <a:r>
              <a:rPr lang="en-GB" dirty="0"/>
              <a:t>Number of Bedrooms and Bathrooms are the next features that have a stronger impact on condo prices</a:t>
            </a:r>
          </a:p>
          <a:p>
            <a:pPr rtl="0"/>
            <a:r>
              <a:rPr lang="en-GB" dirty="0"/>
              <a:t>Interestingly ‘Age’ does not seem to have a high coefficient as many would have thought.</a:t>
            </a:r>
          </a:p>
        </p:txBody>
      </p:sp>
      <p:sp>
        <p:nvSpPr>
          <p:cNvPr id="8" name="Rounded Rectangle 7">
            <a:extLst>
              <a:ext uri="{FF2B5EF4-FFF2-40B4-BE49-F238E27FC236}">
                <a16:creationId xmlns:a16="http://schemas.microsoft.com/office/drawing/2014/main" id="{31A2615B-97C6-A94B-B62F-158C94FEA723}"/>
              </a:ext>
            </a:extLst>
          </p:cNvPr>
          <p:cNvSpPr/>
          <p:nvPr/>
        </p:nvSpPr>
        <p:spPr>
          <a:xfrm>
            <a:off x="4078188" y="952850"/>
            <a:ext cx="1512168" cy="315910"/>
          </a:xfrm>
          <a:prstGeom prst="roundRect">
            <a:avLst/>
          </a:prstGeom>
          <a:noFill/>
          <a:ln w="3810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4" name="Rounded Rectangle 3">
            <a:extLst>
              <a:ext uri="{FF2B5EF4-FFF2-40B4-BE49-F238E27FC236}">
                <a16:creationId xmlns:a16="http://schemas.microsoft.com/office/drawing/2014/main" id="{46EB606F-D4D2-6D47-B5D5-37448A408855}"/>
              </a:ext>
            </a:extLst>
          </p:cNvPr>
          <p:cNvSpPr/>
          <p:nvPr/>
        </p:nvSpPr>
        <p:spPr>
          <a:xfrm>
            <a:off x="2133972" y="6381328"/>
            <a:ext cx="1224136" cy="288032"/>
          </a:xfrm>
          <a:prstGeom prst="roundRect">
            <a:avLst/>
          </a:prstGeom>
          <a:noFill/>
          <a:ln w="3810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1F7E1290-716F-8A47-A02E-7E332F747B90}"/>
              </a:ext>
            </a:extLst>
          </p:cNvPr>
          <p:cNvSpPr/>
          <p:nvPr/>
        </p:nvSpPr>
        <p:spPr>
          <a:xfrm>
            <a:off x="2133972" y="6107832"/>
            <a:ext cx="1224136" cy="273496"/>
          </a:xfrm>
          <a:prstGeom prst="roundRect">
            <a:avLst/>
          </a:prstGeom>
          <a:noFill/>
          <a:ln w="3810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pic>
        <p:nvPicPr>
          <p:cNvPr id="9" name="Picture 8" descr="A picture containing building, table, window&#10;&#10;Description automatically generated">
            <a:extLst>
              <a:ext uri="{FF2B5EF4-FFF2-40B4-BE49-F238E27FC236}">
                <a16:creationId xmlns:a16="http://schemas.microsoft.com/office/drawing/2014/main" id="{F7B6941E-3998-9E42-B85E-CD1DD7A3EF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34307" y="85946"/>
            <a:ext cx="838726" cy="1301074"/>
          </a:xfrm>
          <a:prstGeom prst="rect">
            <a:avLst/>
          </a:prstGeom>
        </p:spPr>
      </p:pic>
    </p:spTree>
    <p:extLst>
      <p:ext uri="{BB962C8B-B14F-4D97-AF65-F5344CB8AC3E}">
        <p14:creationId xmlns:p14="http://schemas.microsoft.com/office/powerpoint/2010/main" val="494774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C38FF-6D2C-BB42-9AC4-2E60A0022B18}"/>
              </a:ext>
            </a:extLst>
          </p:cNvPr>
          <p:cNvSpPr>
            <a:spLocks noGrp="1"/>
          </p:cNvSpPr>
          <p:nvPr>
            <p:ph type="title"/>
          </p:nvPr>
        </p:nvSpPr>
        <p:spPr/>
        <p:txBody>
          <a:bodyPr/>
          <a:lstStyle/>
          <a:p>
            <a:r>
              <a:rPr lang="en-US" dirty="0" err="1"/>
              <a:t>Statsmodel</a:t>
            </a:r>
            <a:r>
              <a:rPr lang="en-US" dirty="0"/>
              <a:t> Outcome</a:t>
            </a:r>
          </a:p>
        </p:txBody>
      </p:sp>
      <p:pic>
        <p:nvPicPr>
          <p:cNvPr id="5" name="Picture 4" descr="A screenshot of a computer&#10;&#10;Description automatically generated">
            <a:extLst>
              <a:ext uri="{FF2B5EF4-FFF2-40B4-BE49-F238E27FC236}">
                <a16:creationId xmlns:a16="http://schemas.microsoft.com/office/drawing/2014/main" id="{6813372A-6D35-C542-B518-A20CFA59E1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804" y="1934684"/>
            <a:ext cx="5105896" cy="2988631"/>
          </a:xfrm>
          <a:prstGeom prst="rect">
            <a:avLst/>
          </a:prstGeom>
        </p:spPr>
      </p:pic>
      <p:pic>
        <p:nvPicPr>
          <p:cNvPr id="7" name="Picture 6" descr="A close up of a map&#10;&#10;Description automatically generated">
            <a:extLst>
              <a:ext uri="{FF2B5EF4-FFF2-40B4-BE49-F238E27FC236}">
                <a16:creationId xmlns:a16="http://schemas.microsoft.com/office/drawing/2014/main" id="{A88DC07D-8DE5-374A-BDEC-6A12B3B832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8388" y="1934684"/>
            <a:ext cx="4568952" cy="2988632"/>
          </a:xfrm>
          <a:prstGeom prst="rect">
            <a:avLst/>
          </a:prstGeom>
        </p:spPr>
      </p:pic>
      <p:sp>
        <p:nvSpPr>
          <p:cNvPr id="8" name="TextBox 7">
            <a:extLst>
              <a:ext uri="{FF2B5EF4-FFF2-40B4-BE49-F238E27FC236}">
                <a16:creationId xmlns:a16="http://schemas.microsoft.com/office/drawing/2014/main" id="{02C2257A-1286-664B-9160-CA101BCDBC5F}"/>
              </a:ext>
            </a:extLst>
          </p:cNvPr>
          <p:cNvSpPr txBox="1"/>
          <p:nvPr/>
        </p:nvSpPr>
        <p:spPr>
          <a:xfrm>
            <a:off x="2061964" y="5257799"/>
            <a:ext cx="7632848" cy="646331"/>
          </a:xfrm>
          <a:prstGeom prst="rect">
            <a:avLst/>
          </a:prstGeom>
          <a:noFill/>
          <a:ln>
            <a:solidFill>
              <a:schemeClr val="bg2"/>
            </a:solidFill>
          </a:ln>
        </p:spPr>
        <p:txBody>
          <a:bodyPr wrap="square" rtlCol="0" anchor="ctr" anchorCtr="1">
            <a:spAutoFit/>
          </a:bodyPr>
          <a:lstStyle/>
          <a:p>
            <a:r>
              <a:rPr lang="en-US" dirty="0"/>
              <a:t>Scatterplot suggests residuals are random but Q-Q plot shows that residuals do not really have a normal distribution.</a:t>
            </a:r>
          </a:p>
        </p:txBody>
      </p:sp>
    </p:spTree>
    <p:extLst>
      <p:ext uri="{BB962C8B-B14F-4D97-AF65-F5344CB8AC3E}">
        <p14:creationId xmlns:p14="http://schemas.microsoft.com/office/powerpoint/2010/main" val="3493231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0505" y="476672"/>
            <a:ext cx="8686801" cy="619472"/>
          </a:xfrm>
        </p:spPr>
        <p:txBody>
          <a:bodyPr rtlCol="0">
            <a:normAutofit/>
          </a:bodyPr>
          <a:lstStyle/>
          <a:p>
            <a:pPr rtl="0"/>
            <a:r>
              <a:rPr lang="en-GB" sz="2800" dirty="0"/>
              <a:t>Scikit Learn: Simple Validation Model</a:t>
            </a:r>
          </a:p>
        </p:txBody>
      </p:sp>
      <p:sp>
        <p:nvSpPr>
          <p:cNvPr id="3" name="Content Placeholder 2"/>
          <p:cNvSpPr>
            <a:spLocks noGrp="1"/>
          </p:cNvSpPr>
          <p:nvPr>
            <p:ph idx="1"/>
          </p:nvPr>
        </p:nvSpPr>
        <p:spPr>
          <a:xfrm>
            <a:off x="1025896" y="1340768"/>
            <a:ext cx="6580683" cy="1008112"/>
          </a:xfrm>
        </p:spPr>
        <p:txBody>
          <a:bodyPr rtlCol="0">
            <a:normAutofit fontScale="70000" lnSpcReduction="20000"/>
          </a:bodyPr>
          <a:lstStyle/>
          <a:p>
            <a:pPr rtl="0"/>
            <a:r>
              <a:rPr lang="en-GB" dirty="0"/>
              <a:t>Determine the best model to use for regression</a:t>
            </a:r>
          </a:p>
          <a:p>
            <a:pPr rtl="0"/>
            <a:r>
              <a:rPr lang="en-GB" dirty="0"/>
              <a:t>60% for training, 20% for validation, 20% for testing</a:t>
            </a:r>
          </a:p>
          <a:p>
            <a:pPr rtl="0"/>
            <a:r>
              <a:rPr lang="en-GB" dirty="0"/>
              <a:t>Simple Validation suggest Polynomial Regression is the best model to be used</a:t>
            </a:r>
          </a:p>
        </p:txBody>
      </p:sp>
      <p:graphicFrame>
        <p:nvGraphicFramePr>
          <p:cNvPr id="4" name="Table 4">
            <a:extLst>
              <a:ext uri="{FF2B5EF4-FFF2-40B4-BE49-F238E27FC236}">
                <a16:creationId xmlns:a16="http://schemas.microsoft.com/office/drawing/2014/main" id="{EE4532F3-B352-CA4B-8F3A-CB46698EDAC6}"/>
              </a:ext>
            </a:extLst>
          </p:cNvPr>
          <p:cNvGraphicFramePr>
            <a:graphicFrameLocks noGrp="1"/>
          </p:cNvGraphicFramePr>
          <p:nvPr>
            <p:extLst>
              <p:ext uri="{D42A27DB-BD31-4B8C-83A1-F6EECF244321}">
                <p14:modId xmlns:p14="http://schemas.microsoft.com/office/powerpoint/2010/main" val="3081255419"/>
              </p:ext>
            </p:extLst>
          </p:nvPr>
        </p:nvGraphicFramePr>
        <p:xfrm>
          <a:off x="2854052" y="3041775"/>
          <a:ext cx="5500564" cy="1478280"/>
        </p:xfrm>
        <a:graphic>
          <a:graphicData uri="http://schemas.openxmlformats.org/drawingml/2006/table">
            <a:tbl>
              <a:tblPr firstRow="1" bandRow="1">
                <a:tableStyleId>{5C22544A-7EE6-4342-B048-85BDC9FD1C3A}</a:tableStyleId>
              </a:tblPr>
              <a:tblGrid>
                <a:gridCol w="3916387">
                  <a:extLst>
                    <a:ext uri="{9D8B030D-6E8A-4147-A177-3AD203B41FA5}">
                      <a16:colId xmlns:a16="http://schemas.microsoft.com/office/drawing/2014/main" val="1095504307"/>
                    </a:ext>
                  </a:extLst>
                </a:gridCol>
                <a:gridCol w="1584177">
                  <a:extLst>
                    <a:ext uri="{9D8B030D-6E8A-4147-A177-3AD203B41FA5}">
                      <a16:colId xmlns:a16="http://schemas.microsoft.com/office/drawing/2014/main" val="2128128623"/>
                    </a:ext>
                  </a:extLst>
                </a:gridCol>
              </a:tblGrid>
              <a:tr h="370840">
                <a:tc>
                  <a:txBody>
                    <a:bodyPr/>
                    <a:lstStyle/>
                    <a:p>
                      <a:r>
                        <a:rPr lang="en-US" dirty="0"/>
                        <a:t>Regression Method</a:t>
                      </a:r>
                    </a:p>
                  </a:txBody>
                  <a:tcPr/>
                </a:tc>
                <a:tc>
                  <a:txBody>
                    <a:bodyPr/>
                    <a:lstStyle/>
                    <a:p>
                      <a:r>
                        <a:rPr lang="en-US" dirty="0"/>
                        <a:t>R</a:t>
                      </a:r>
                      <a:r>
                        <a:rPr lang="en-US" baseline="30000" dirty="0"/>
                        <a:t>2</a:t>
                      </a:r>
                    </a:p>
                  </a:txBody>
                  <a:tcPr/>
                </a:tc>
                <a:extLst>
                  <a:ext uri="{0D108BD9-81ED-4DB2-BD59-A6C34878D82A}">
                    <a16:rowId xmlns:a16="http://schemas.microsoft.com/office/drawing/2014/main" val="368135326"/>
                  </a:ext>
                </a:extLst>
              </a:tr>
              <a:tr h="370840">
                <a:tc>
                  <a:txBody>
                    <a:bodyPr/>
                    <a:lstStyle/>
                    <a:p>
                      <a:r>
                        <a:rPr lang="en-US" dirty="0"/>
                        <a:t>Linear Regression</a:t>
                      </a:r>
                    </a:p>
                  </a:txBody>
                  <a:tcPr/>
                </a:tc>
                <a:tc>
                  <a:txBody>
                    <a:bodyPr/>
                    <a:lstStyle/>
                    <a:p>
                      <a:r>
                        <a:rPr lang="en-US" dirty="0"/>
                        <a:t>0.823</a:t>
                      </a:r>
                    </a:p>
                  </a:txBody>
                  <a:tcPr/>
                </a:tc>
                <a:extLst>
                  <a:ext uri="{0D108BD9-81ED-4DB2-BD59-A6C34878D82A}">
                    <a16:rowId xmlns:a16="http://schemas.microsoft.com/office/drawing/2014/main" val="3149398166"/>
                  </a:ext>
                </a:extLst>
              </a:tr>
              <a:tr h="370840">
                <a:tc>
                  <a:txBody>
                    <a:bodyPr/>
                    <a:lstStyle/>
                    <a:p>
                      <a:r>
                        <a:rPr lang="en-US" dirty="0"/>
                        <a:t>Ridge Regression (alpha = 1)</a:t>
                      </a:r>
                    </a:p>
                  </a:txBody>
                  <a:tcPr/>
                </a:tc>
                <a:tc>
                  <a:txBody>
                    <a:bodyPr/>
                    <a:lstStyle/>
                    <a:p>
                      <a:r>
                        <a:rPr lang="en-US" dirty="0"/>
                        <a:t>0.823</a:t>
                      </a:r>
                    </a:p>
                  </a:txBody>
                  <a:tcPr/>
                </a:tc>
                <a:extLst>
                  <a:ext uri="{0D108BD9-81ED-4DB2-BD59-A6C34878D82A}">
                    <a16:rowId xmlns:a16="http://schemas.microsoft.com/office/drawing/2014/main" val="1150355767"/>
                  </a:ext>
                </a:extLst>
              </a:tr>
              <a:tr h="185420">
                <a:tc>
                  <a:txBody>
                    <a:bodyPr/>
                    <a:lstStyle/>
                    <a:p>
                      <a:r>
                        <a:rPr lang="en-US" dirty="0"/>
                        <a:t>Polynomial Regression (degree =  2)</a:t>
                      </a:r>
                    </a:p>
                  </a:txBody>
                  <a:tcPr/>
                </a:tc>
                <a:tc>
                  <a:txBody>
                    <a:bodyPr/>
                    <a:lstStyle/>
                    <a:p>
                      <a:r>
                        <a:rPr lang="en-US" dirty="0"/>
                        <a:t>0.882</a:t>
                      </a:r>
                    </a:p>
                  </a:txBody>
                  <a:tcPr/>
                </a:tc>
                <a:extLst>
                  <a:ext uri="{0D108BD9-81ED-4DB2-BD59-A6C34878D82A}">
                    <a16:rowId xmlns:a16="http://schemas.microsoft.com/office/drawing/2014/main" val="318488016"/>
                  </a:ext>
                </a:extLst>
              </a:tr>
            </a:tbl>
          </a:graphicData>
        </a:graphic>
      </p:graphicFrame>
      <p:pic>
        <p:nvPicPr>
          <p:cNvPr id="5" name="Picture 4" descr="A picture containing building, table, window&#10;&#10;Description automatically generated">
            <a:extLst>
              <a:ext uri="{FF2B5EF4-FFF2-40B4-BE49-F238E27FC236}">
                <a16:creationId xmlns:a16="http://schemas.microsoft.com/office/drawing/2014/main" id="{0EE11565-56BA-6F48-9F51-72E710871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2929" y="96818"/>
            <a:ext cx="838726" cy="1301074"/>
          </a:xfrm>
          <a:prstGeom prst="rect">
            <a:avLst/>
          </a:prstGeom>
        </p:spPr>
      </p:pic>
    </p:spTree>
    <p:extLst>
      <p:ext uri="{BB962C8B-B14F-4D97-AF65-F5344CB8AC3E}">
        <p14:creationId xmlns:p14="http://schemas.microsoft.com/office/powerpoint/2010/main" val="425924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0505" y="476672"/>
            <a:ext cx="8686801" cy="619472"/>
          </a:xfrm>
        </p:spPr>
        <p:txBody>
          <a:bodyPr rtlCol="0">
            <a:normAutofit/>
          </a:bodyPr>
          <a:lstStyle/>
          <a:p>
            <a:pPr rtl="0"/>
            <a:r>
              <a:rPr lang="en-GB" sz="2800" dirty="0"/>
              <a:t>Scikit Learn: Polynomial Regression VS Lasso CV</a:t>
            </a:r>
          </a:p>
        </p:txBody>
      </p:sp>
      <p:sp>
        <p:nvSpPr>
          <p:cNvPr id="3" name="Content Placeholder 2"/>
          <p:cNvSpPr>
            <a:spLocks noGrp="1"/>
          </p:cNvSpPr>
          <p:nvPr>
            <p:ph idx="1"/>
          </p:nvPr>
        </p:nvSpPr>
        <p:spPr>
          <a:xfrm>
            <a:off x="1025895" y="1340768"/>
            <a:ext cx="8686801" cy="1008112"/>
          </a:xfrm>
        </p:spPr>
        <p:txBody>
          <a:bodyPr rtlCol="0">
            <a:normAutofit fontScale="92500" lnSpcReduction="20000"/>
          </a:bodyPr>
          <a:lstStyle/>
          <a:p>
            <a:pPr rtl="0"/>
            <a:r>
              <a:rPr lang="en-GB" dirty="0"/>
              <a:t>Compare the results against Lasso CV since Lasso Regression is often used for datasets with less features</a:t>
            </a:r>
          </a:p>
          <a:p>
            <a:pPr rtl="0"/>
            <a:r>
              <a:rPr lang="en-GB" dirty="0"/>
              <a:t>Minimum alpha for Lasso Regression was found to be = 0.01 </a:t>
            </a:r>
          </a:p>
        </p:txBody>
      </p:sp>
      <p:graphicFrame>
        <p:nvGraphicFramePr>
          <p:cNvPr id="4" name="Table 4">
            <a:extLst>
              <a:ext uri="{FF2B5EF4-FFF2-40B4-BE49-F238E27FC236}">
                <a16:creationId xmlns:a16="http://schemas.microsoft.com/office/drawing/2014/main" id="{EE4532F3-B352-CA4B-8F3A-CB46698EDAC6}"/>
              </a:ext>
            </a:extLst>
          </p:cNvPr>
          <p:cNvGraphicFramePr>
            <a:graphicFrameLocks noGrp="1"/>
          </p:cNvGraphicFramePr>
          <p:nvPr>
            <p:extLst>
              <p:ext uri="{D42A27DB-BD31-4B8C-83A1-F6EECF244321}">
                <p14:modId xmlns:p14="http://schemas.microsoft.com/office/powerpoint/2010/main" val="2591323148"/>
              </p:ext>
            </p:extLst>
          </p:nvPr>
        </p:nvGraphicFramePr>
        <p:xfrm>
          <a:off x="2854052" y="3041775"/>
          <a:ext cx="5500564" cy="1112520"/>
        </p:xfrm>
        <a:graphic>
          <a:graphicData uri="http://schemas.openxmlformats.org/drawingml/2006/table">
            <a:tbl>
              <a:tblPr firstRow="1" bandRow="1">
                <a:tableStyleId>{5C22544A-7EE6-4342-B048-85BDC9FD1C3A}</a:tableStyleId>
              </a:tblPr>
              <a:tblGrid>
                <a:gridCol w="3916387">
                  <a:extLst>
                    <a:ext uri="{9D8B030D-6E8A-4147-A177-3AD203B41FA5}">
                      <a16:colId xmlns:a16="http://schemas.microsoft.com/office/drawing/2014/main" val="1095504307"/>
                    </a:ext>
                  </a:extLst>
                </a:gridCol>
                <a:gridCol w="1584177">
                  <a:extLst>
                    <a:ext uri="{9D8B030D-6E8A-4147-A177-3AD203B41FA5}">
                      <a16:colId xmlns:a16="http://schemas.microsoft.com/office/drawing/2014/main" val="2128128623"/>
                    </a:ext>
                  </a:extLst>
                </a:gridCol>
              </a:tblGrid>
              <a:tr h="370840">
                <a:tc>
                  <a:txBody>
                    <a:bodyPr/>
                    <a:lstStyle/>
                    <a:p>
                      <a:r>
                        <a:rPr lang="en-US" dirty="0"/>
                        <a:t>Regression Method</a:t>
                      </a:r>
                    </a:p>
                  </a:txBody>
                  <a:tcPr/>
                </a:tc>
                <a:tc>
                  <a:txBody>
                    <a:bodyPr/>
                    <a:lstStyle/>
                    <a:p>
                      <a:r>
                        <a:rPr lang="en-US" dirty="0"/>
                        <a:t>R</a:t>
                      </a:r>
                      <a:r>
                        <a:rPr lang="en-US" baseline="30000" dirty="0"/>
                        <a:t>2</a:t>
                      </a:r>
                    </a:p>
                  </a:txBody>
                  <a:tcPr/>
                </a:tc>
                <a:extLst>
                  <a:ext uri="{0D108BD9-81ED-4DB2-BD59-A6C34878D82A}">
                    <a16:rowId xmlns:a16="http://schemas.microsoft.com/office/drawing/2014/main" val="368135326"/>
                  </a:ext>
                </a:extLst>
              </a:tr>
              <a:tr h="370840">
                <a:tc>
                  <a:txBody>
                    <a:bodyPr/>
                    <a:lstStyle/>
                    <a:p>
                      <a:r>
                        <a:rPr lang="en-US" dirty="0"/>
                        <a:t>Polynomial Regression (degree =  2)</a:t>
                      </a:r>
                    </a:p>
                  </a:txBody>
                  <a:tcPr/>
                </a:tc>
                <a:tc>
                  <a:txBody>
                    <a:bodyPr/>
                    <a:lstStyle/>
                    <a:p>
                      <a:r>
                        <a:rPr lang="en-US" dirty="0"/>
                        <a:t>0.882</a:t>
                      </a:r>
                    </a:p>
                  </a:txBody>
                  <a:tcPr/>
                </a:tc>
                <a:extLst>
                  <a:ext uri="{0D108BD9-81ED-4DB2-BD59-A6C34878D82A}">
                    <a16:rowId xmlns:a16="http://schemas.microsoft.com/office/drawing/2014/main" val="3149398166"/>
                  </a:ext>
                </a:extLst>
              </a:tr>
              <a:tr h="370840">
                <a:tc>
                  <a:txBody>
                    <a:bodyPr/>
                    <a:lstStyle/>
                    <a:p>
                      <a:r>
                        <a:rPr lang="en-US" dirty="0"/>
                        <a:t>Lasso Regression (alpha = 0.01)</a:t>
                      </a:r>
                    </a:p>
                  </a:txBody>
                  <a:tcPr/>
                </a:tc>
                <a:tc>
                  <a:txBody>
                    <a:bodyPr/>
                    <a:lstStyle/>
                    <a:p>
                      <a:r>
                        <a:rPr lang="en-US" dirty="0"/>
                        <a:t>0.825</a:t>
                      </a:r>
                    </a:p>
                  </a:txBody>
                  <a:tcPr/>
                </a:tc>
                <a:extLst>
                  <a:ext uri="{0D108BD9-81ED-4DB2-BD59-A6C34878D82A}">
                    <a16:rowId xmlns:a16="http://schemas.microsoft.com/office/drawing/2014/main" val="1150355767"/>
                  </a:ext>
                </a:extLst>
              </a:tr>
            </a:tbl>
          </a:graphicData>
        </a:graphic>
      </p:graphicFrame>
      <p:pic>
        <p:nvPicPr>
          <p:cNvPr id="5" name="Picture 4" descr="A picture containing building, table, window&#10;&#10;Description automatically generated">
            <a:extLst>
              <a:ext uri="{FF2B5EF4-FFF2-40B4-BE49-F238E27FC236}">
                <a16:creationId xmlns:a16="http://schemas.microsoft.com/office/drawing/2014/main" id="{0EE11565-56BA-6F48-9F51-72E710871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2929" y="96818"/>
            <a:ext cx="838726" cy="1301074"/>
          </a:xfrm>
          <a:prstGeom prst="rect">
            <a:avLst/>
          </a:prstGeom>
        </p:spPr>
      </p:pic>
    </p:spTree>
    <p:extLst>
      <p:ext uri="{BB962C8B-B14F-4D97-AF65-F5344CB8AC3E}">
        <p14:creationId xmlns:p14="http://schemas.microsoft.com/office/powerpoint/2010/main" val="3651404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5212" y="528464"/>
            <a:ext cx="9493696" cy="619472"/>
          </a:xfrm>
        </p:spPr>
        <p:txBody>
          <a:bodyPr rtlCol="0">
            <a:normAutofit/>
          </a:bodyPr>
          <a:lstStyle/>
          <a:p>
            <a:pPr rtl="0"/>
            <a:r>
              <a:rPr lang="en-GB" sz="2800" dirty="0"/>
              <a:t>Choice of Model: Polynomial Regression (Degree = 2)</a:t>
            </a:r>
          </a:p>
        </p:txBody>
      </p:sp>
      <p:graphicFrame>
        <p:nvGraphicFramePr>
          <p:cNvPr id="6" name="Table 6">
            <a:extLst>
              <a:ext uri="{FF2B5EF4-FFF2-40B4-BE49-F238E27FC236}">
                <a16:creationId xmlns:a16="http://schemas.microsoft.com/office/drawing/2014/main" id="{AA22D8A1-8E0A-E946-83C9-46DC3AFC8F00}"/>
              </a:ext>
            </a:extLst>
          </p:cNvPr>
          <p:cNvGraphicFramePr>
            <a:graphicFrameLocks noGrp="1"/>
          </p:cNvGraphicFramePr>
          <p:nvPr>
            <p:extLst>
              <p:ext uri="{D42A27DB-BD31-4B8C-83A1-F6EECF244321}">
                <p14:modId xmlns:p14="http://schemas.microsoft.com/office/powerpoint/2010/main" val="502879161"/>
              </p:ext>
            </p:extLst>
          </p:nvPr>
        </p:nvGraphicFramePr>
        <p:xfrm>
          <a:off x="1701924" y="2278842"/>
          <a:ext cx="8452893" cy="1280160"/>
        </p:xfrm>
        <a:graphic>
          <a:graphicData uri="http://schemas.openxmlformats.org/drawingml/2006/table">
            <a:tbl>
              <a:tblPr firstRow="1" bandRow="1">
                <a:tableStyleId>{5C22544A-7EE6-4342-B048-85BDC9FD1C3A}</a:tableStyleId>
              </a:tblPr>
              <a:tblGrid>
                <a:gridCol w="2764260">
                  <a:extLst>
                    <a:ext uri="{9D8B030D-6E8A-4147-A177-3AD203B41FA5}">
                      <a16:colId xmlns:a16="http://schemas.microsoft.com/office/drawing/2014/main" val="3322217561"/>
                    </a:ext>
                  </a:extLst>
                </a:gridCol>
                <a:gridCol w="1368152">
                  <a:extLst>
                    <a:ext uri="{9D8B030D-6E8A-4147-A177-3AD203B41FA5}">
                      <a16:colId xmlns:a16="http://schemas.microsoft.com/office/drawing/2014/main" val="2440573630"/>
                    </a:ext>
                  </a:extLst>
                </a:gridCol>
                <a:gridCol w="1656184">
                  <a:extLst>
                    <a:ext uri="{9D8B030D-6E8A-4147-A177-3AD203B41FA5}">
                      <a16:colId xmlns:a16="http://schemas.microsoft.com/office/drawing/2014/main" val="2867172501"/>
                    </a:ext>
                  </a:extLst>
                </a:gridCol>
                <a:gridCol w="2664297">
                  <a:extLst>
                    <a:ext uri="{9D8B030D-6E8A-4147-A177-3AD203B41FA5}">
                      <a16:colId xmlns:a16="http://schemas.microsoft.com/office/drawing/2014/main" val="2455158454"/>
                    </a:ext>
                  </a:extLst>
                </a:gridCol>
              </a:tblGrid>
              <a:tr h="370840">
                <a:tc>
                  <a:txBody>
                    <a:bodyPr/>
                    <a:lstStyle/>
                    <a:p>
                      <a:r>
                        <a:rPr lang="en-US" dirty="0"/>
                        <a:t>Regression Method</a:t>
                      </a:r>
                    </a:p>
                  </a:txBody>
                  <a:tcPr/>
                </a:tc>
                <a:tc>
                  <a:txBody>
                    <a:bodyPr/>
                    <a:lstStyle/>
                    <a:p>
                      <a:r>
                        <a:rPr lang="en-US" dirty="0"/>
                        <a:t>R2</a:t>
                      </a:r>
                    </a:p>
                  </a:txBody>
                  <a:tcPr/>
                </a:tc>
                <a:tc>
                  <a:txBody>
                    <a:bodyPr/>
                    <a:lstStyle/>
                    <a:p>
                      <a:r>
                        <a:rPr lang="en-US" dirty="0"/>
                        <a:t>Adjusted R2</a:t>
                      </a:r>
                    </a:p>
                  </a:txBody>
                  <a:tcPr/>
                </a:tc>
                <a:tc>
                  <a:txBody>
                    <a:bodyPr/>
                    <a:lstStyle/>
                    <a:p>
                      <a:r>
                        <a:rPr lang="en-US" dirty="0"/>
                        <a:t>Mean Absolute Error </a:t>
                      </a:r>
                      <a:br>
                        <a:rPr lang="en-US" dirty="0"/>
                      </a:br>
                      <a:r>
                        <a:rPr lang="en-US" dirty="0"/>
                        <a:t>(MAE)</a:t>
                      </a:r>
                    </a:p>
                  </a:txBody>
                  <a:tcPr/>
                </a:tc>
                <a:extLst>
                  <a:ext uri="{0D108BD9-81ED-4DB2-BD59-A6C34878D82A}">
                    <a16:rowId xmlns:a16="http://schemas.microsoft.com/office/drawing/2014/main" val="2404571148"/>
                  </a:ext>
                </a:extLst>
              </a:tr>
              <a:tr h="370840">
                <a:tc>
                  <a:txBody>
                    <a:bodyPr/>
                    <a:lstStyle/>
                    <a:p>
                      <a:r>
                        <a:rPr lang="en-US" dirty="0"/>
                        <a:t>Polynomial Regression</a:t>
                      </a:r>
                    </a:p>
                    <a:p>
                      <a:r>
                        <a:rPr lang="en-US" dirty="0"/>
                        <a:t>(Degree = 2)</a:t>
                      </a:r>
                    </a:p>
                  </a:txBody>
                  <a:tcPr/>
                </a:tc>
                <a:tc>
                  <a:txBody>
                    <a:bodyPr/>
                    <a:lstStyle/>
                    <a:p>
                      <a:r>
                        <a:rPr lang="en-US" dirty="0"/>
                        <a:t>0.868</a:t>
                      </a:r>
                    </a:p>
                  </a:txBody>
                  <a:tcPr/>
                </a:tc>
                <a:tc>
                  <a:txBody>
                    <a:bodyPr/>
                    <a:lstStyle/>
                    <a:p>
                      <a:r>
                        <a:rPr lang="en-US" dirty="0"/>
                        <a:t>0.849</a:t>
                      </a:r>
                    </a:p>
                  </a:txBody>
                  <a:tcPr/>
                </a:tc>
                <a:tc>
                  <a:txBody>
                    <a:bodyPr/>
                    <a:lstStyle/>
                    <a:p>
                      <a:r>
                        <a:rPr lang="en-US" dirty="0"/>
                        <a:t>0.173</a:t>
                      </a:r>
                    </a:p>
                  </a:txBody>
                  <a:tcPr/>
                </a:tc>
                <a:extLst>
                  <a:ext uri="{0D108BD9-81ED-4DB2-BD59-A6C34878D82A}">
                    <a16:rowId xmlns:a16="http://schemas.microsoft.com/office/drawing/2014/main" val="4236985281"/>
                  </a:ext>
                </a:extLst>
              </a:tr>
            </a:tbl>
          </a:graphicData>
        </a:graphic>
      </p:graphicFrame>
      <p:sp>
        <p:nvSpPr>
          <p:cNvPr id="7" name="Content Placeholder 2">
            <a:extLst>
              <a:ext uri="{FF2B5EF4-FFF2-40B4-BE49-F238E27FC236}">
                <a16:creationId xmlns:a16="http://schemas.microsoft.com/office/drawing/2014/main" id="{1001F901-43F4-3E4F-B417-9BBE5BC881E6}"/>
              </a:ext>
            </a:extLst>
          </p:cNvPr>
          <p:cNvSpPr>
            <a:spLocks noGrp="1"/>
          </p:cNvSpPr>
          <p:nvPr>
            <p:ph idx="1"/>
          </p:nvPr>
        </p:nvSpPr>
        <p:spPr>
          <a:xfrm>
            <a:off x="1025896" y="1340768"/>
            <a:ext cx="9493696" cy="720080"/>
          </a:xfrm>
        </p:spPr>
        <p:txBody>
          <a:bodyPr rtlCol="0">
            <a:normAutofit/>
          </a:bodyPr>
          <a:lstStyle/>
          <a:p>
            <a:pPr rtl="0"/>
            <a:r>
              <a:rPr lang="en-GB" dirty="0"/>
              <a:t>Retrain the whole model based on the whole dataset and use it on the test data to get the outcomes</a:t>
            </a:r>
          </a:p>
        </p:txBody>
      </p:sp>
      <p:pic>
        <p:nvPicPr>
          <p:cNvPr id="5" name="Picture 4" descr="A picture containing building, table, window&#10;&#10;Description automatically generated">
            <a:extLst>
              <a:ext uri="{FF2B5EF4-FFF2-40B4-BE49-F238E27FC236}">
                <a16:creationId xmlns:a16="http://schemas.microsoft.com/office/drawing/2014/main" id="{37D2604F-8DAD-8144-97FB-E8E05CC176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3613" y="39694"/>
            <a:ext cx="838726" cy="1301074"/>
          </a:xfrm>
          <a:prstGeom prst="rect">
            <a:avLst/>
          </a:prstGeom>
        </p:spPr>
      </p:pic>
    </p:spTree>
    <p:extLst>
      <p:ext uri="{BB962C8B-B14F-4D97-AF65-F5344CB8AC3E}">
        <p14:creationId xmlns:p14="http://schemas.microsoft.com/office/powerpoint/2010/main" val="305541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3852" y="260648"/>
            <a:ext cx="8686801" cy="547464"/>
          </a:xfrm>
        </p:spPr>
        <p:txBody>
          <a:bodyPr rtlCol="0">
            <a:normAutofit/>
          </a:bodyPr>
          <a:lstStyle/>
          <a:p>
            <a:pPr rtl="0"/>
            <a:r>
              <a:rPr lang="en-GB" sz="2800" dirty="0"/>
              <a:t>Polynomial Regression: Features and Coefficients</a:t>
            </a:r>
          </a:p>
        </p:txBody>
      </p:sp>
      <p:sp>
        <p:nvSpPr>
          <p:cNvPr id="8" name="TextBox 7">
            <a:extLst>
              <a:ext uri="{FF2B5EF4-FFF2-40B4-BE49-F238E27FC236}">
                <a16:creationId xmlns:a16="http://schemas.microsoft.com/office/drawing/2014/main" id="{9211F2A5-E690-5C4F-BBCA-5A2A3E485DD7}"/>
              </a:ext>
            </a:extLst>
          </p:cNvPr>
          <p:cNvSpPr txBox="1"/>
          <p:nvPr/>
        </p:nvSpPr>
        <p:spPr>
          <a:xfrm>
            <a:off x="8233974" y="1772817"/>
            <a:ext cx="2448272" cy="3539430"/>
          </a:xfrm>
          <a:prstGeom prst="rect">
            <a:avLst/>
          </a:prstGeom>
          <a:noFill/>
          <a:ln>
            <a:solidFill>
              <a:schemeClr val="bg2"/>
            </a:solidFill>
          </a:ln>
        </p:spPr>
        <p:txBody>
          <a:bodyPr wrap="square" rtlCol="0" anchor="ctr" anchorCtr="1">
            <a:spAutoFit/>
          </a:bodyPr>
          <a:lstStyle/>
          <a:p>
            <a:pPr marL="285750" indent="-285750">
              <a:buFont typeface="Arial" panose="020B0604020202020204" pitchFamily="34" charset="0"/>
              <a:buChar char="•"/>
            </a:pPr>
            <a:r>
              <a:rPr lang="en-US" sz="1400" dirty="0"/>
              <a:t>Findings suggest that both condos of 99 years lease and freehold lease in RCR are priced higher than condos of 999 years lease in CCR!</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99 years leasehold condos are much cheaper than freehold condos in OCR region.</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Possible bargains for condos in the CCR region.</a:t>
            </a:r>
          </a:p>
          <a:p>
            <a:endParaRPr lang="en-US" sz="1400" dirty="0"/>
          </a:p>
        </p:txBody>
      </p:sp>
      <p:pic>
        <p:nvPicPr>
          <p:cNvPr id="5" name="Picture 4" descr="A picture containing building, table, window&#10;&#10;Description automatically generated">
            <a:extLst>
              <a:ext uri="{FF2B5EF4-FFF2-40B4-BE49-F238E27FC236}">
                <a16:creationId xmlns:a16="http://schemas.microsoft.com/office/drawing/2014/main" id="{A6E87FBD-0FD4-B440-9070-1C5065328D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4973" y="157575"/>
            <a:ext cx="838726" cy="1301074"/>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781DF7CF-F1EE-724E-B3CE-0AB6CA207C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421" y="829174"/>
            <a:ext cx="7787553" cy="5692247"/>
          </a:xfrm>
          <a:prstGeom prst="rect">
            <a:avLst/>
          </a:prstGeom>
        </p:spPr>
      </p:pic>
    </p:spTree>
    <p:extLst>
      <p:ext uri="{BB962C8B-B14F-4D97-AF65-F5344CB8AC3E}">
        <p14:creationId xmlns:p14="http://schemas.microsoft.com/office/powerpoint/2010/main" val="2128263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731AB-F97C-4845-B0D5-989927908ADE}"/>
              </a:ext>
            </a:extLst>
          </p:cNvPr>
          <p:cNvSpPr>
            <a:spLocks noGrp="1"/>
          </p:cNvSpPr>
          <p:nvPr>
            <p:ph type="title"/>
          </p:nvPr>
        </p:nvSpPr>
        <p:spPr>
          <a:xfrm>
            <a:off x="1065212" y="533400"/>
            <a:ext cx="8686801" cy="663352"/>
          </a:xfrm>
        </p:spPr>
        <p:txBody>
          <a:bodyPr/>
          <a:lstStyle/>
          <a:p>
            <a:r>
              <a:rPr lang="en-US" dirty="0"/>
              <a:t>Regression Outcome</a:t>
            </a:r>
          </a:p>
        </p:txBody>
      </p:sp>
      <p:pic>
        <p:nvPicPr>
          <p:cNvPr id="5" name="Picture 4" descr="A picture containing person, display&#10;&#10;Description automatically generated">
            <a:extLst>
              <a:ext uri="{FF2B5EF4-FFF2-40B4-BE49-F238E27FC236}">
                <a16:creationId xmlns:a16="http://schemas.microsoft.com/office/drawing/2014/main" id="{69408A55-C519-2447-84C6-3D089AF51E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804" y="1988840"/>
            <a:ext cx="3975844" cy="2543786"/>
          </a:xfrm>
          <a:prstGeom prst="rect">
            <a:avLst/>
          </a:prstGeom>
        </p:spPr>
      </p:pic>
      <p:pic>
        <p:nvPicPr>
          <p:cNvPr id="7" name="Picture 6" descr="A screenshot of a social media post&#10;&#10;Description automatically generated">
            <a:extLst>
              <a:ext uri="{FF2B5EF4-FFF2-40B4-BE49-F238E27FC236}">
                <a16:creationId xmlns:a16="http://schemas.microsoft.com/office/drawing/2014/main" id="{CBE8E7B7-7CBD-EA48-9490-E220F3AFEA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6800" y="1988840"/>
            <a:ext cx="3775224" cy="2391586"/>
          </a:xfrm>
          <a:prstGeom prst="rect">
            <a:avLst/>
          </a:prstGeom>
        </p:spPr>
      </p:pic>
      <p:pic>
        <p:nvPicPr>
          <p:cNvPr id="9" name="Picture 8" descr="A close up of a map&#10;&#10;Description automatically generated">
            <a:extLst>
              <a:ext uri="{FF2B5EF4-FFF2-40B4-BE49-F238E27FC236}">
                <a16:creationId xmlns:a16="http://schemas.microsoft.com/office/drawing/2014/main" id="{3BC62040-FD7F-5B47-B55F-90796176A3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5383" y="1979334"/>
            <a:ext cx="3775225" cy="2553292"/>
          </a:xfrm>
          <a:prstGeom prst="rect">
            <a:avLst/>
          </a:prstGeom>
        </p:spPr>
      </p:pic>
    </p:spTree>
    <p:extLst>
      <p:ext uri="{BB962C8B-B14F-4D97-AF65-F5344CB8AC3E}">
        <p14:creationId xmlns:p14="http://schemas.microsoft.com/office/powerpoint/2010/main" val="3872948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7828" y="448816"/>
            <a:ext cx="10213776" cy="778768"/>
          </a:xfrm>
        </p:spPr>
        <p:txBody>
          <a:bodyPr rtlCol="0">
            <a:normAutofit/>
          </a:bodyPr>
          <a:lstStyle/>
          <a:p>
            <a:pPr algn="ctr" rtl="0"/>
            <a:r>
              <a:rPr lang="en-GB" sz="2800" dirty="0"/>
              <a:t>Key Takeaways: Recommendation from Polynomial Regression Model</a:t>
            </a:r>
          </a:p>
        </p:txBody>
      </p:sp>
      <p:graphicFrame>
        <p:nvGraphicFramePr>
          <p:cNvPr id="5" name="Table 5">
            <a:extLst>
              <a:ext uri="{FF2B5EF4-FFF2-40B4-BE49-F238E27FC236}">
                <a16:creationId xmlns:a16="http://schemas.microsoft.com/office/drawing/2014/main" id="{E76E0E3E-BC71-9B41-8481-FADCB4E21862}"/>
              </a:ext>
            </a:extLst>
          </p:cNvPr>
          <p:cNvGraphicFramePr>
            <a:graphicFrameLocks noGrp="1"/>
          </p:cNvGraphicFramePr>
          <p:nvPr>
            <p:extLst>
              <p:ext uri="{D42A27DB-BD31-4B8C-83A1-F6EECF244321}">
                <p14:modId xmlns:p14="http://schemas.microsoft.com/office/powerpoint/2010/main" val="2755495426"/>
              </p:ext>
            </p:extLst>
          </p:nvPr>
        </p:nvGraphicFramePr>
        <p:xfrm>
          <a:off x="1516224" y="1844824"/>
          <a:ext cx="8856984" cy="3576320"/>
        </p:xfrm>
        <a:graphic>
          <a:graphicData uri="http://schemas.openxmlformats.org/drawingml/2006/table">
            <a:tbl>
              <a:tblPr firstRow="1" bandRow="1">
                <a:tableStyleId>{5C22544A-7EE6-4342-B048-85BDC9FD1C3A}</a:tableStyleId>
              </a:tblPr>
              <a:tblGrid>
                <a:gridCol w="2520280">
                  <a:extLst>
                    <a:ext uri="{9D8B030D-6E8A-4147-A177-3AD203B41FA5}">
                      <a16:colId xmlns:a16="http://schemas.microsoft.com/office/drawing/2014/main" val="3202749245"/>
                    </a:ext>
                  </a:extLst>
                </a:gridCol>
                <a:gridCol w="3024336">
                  <a:extLst>
                    <a:ext uri="{9D8B030D-6E8A-4147-A177-3AD203B41FA5}">
                      <a16:colId xmlns:a16="http://schemas.microsoft.com/office/drawing/2014/main" val="3578801640"/>
                    </a:ext>
                  </a:extLst>
                </a:gridCol>
                <a:gridCol w="3312368">
                  <a:extLst>
                    <a:ext uri="{9D8B030D-6E8A-4147-A177-3AD203B41FA5}">
                      <a16:colId xmlns:a16="http://schemas.microsoft.com/office/drawing/2014/main" val="225560557"/>
                    </a:ext>
                  </a:extLst>
                </a:gridCol>
              </a:tblGrid>
              <a:tr h="370840">
                <a:tc rowSpan="2">
                  <a:txBody>
                    <a:bodyPr/>
                    <a:lstStyle/>
                    <a:p>
                      <a:r>
                        <a:rPr lang="en-US" dirty="0"/>
                        <a:t>Model</a:t>
                      </a:r>
                    </a:p>
                  </a:txBody>
                  <a:tcPr/>
                </a:tc>
                <a:tc gridSpan="2">
                  <a:txBody>
                    <a:bodyPr/>
                    <a:lstStyle/>
                    <a:p>
                      <a:pPr algn="ctr"/>
                      <a:r>
                        <a:rPr lang="en-US" dirty="0"/>
                        <a:t>Key Recommendations</a:t>
                      </a:r>
                    </a:p>
                  </a:txBody>
                  <a:tcPr/>
                </a:tc>
                <a:tc hMerge="1">
                  <a:txBody>
                    <a:bodyPr/>
                    <a:lstStyle/>
                    <a:p>
                      <a:endParaRPr lang="en-US"/>
                    </a:p>
                  </a:txBody>
                  <a:tcPr/>
                </a:tc>
                <a:extLst>
                  <a:ext uri="{0D108BD9-81ED-4DB2-BD59-A6C34878D82A}">
                    <a16:rowId xmlns:a16="http://schemas.microsoft.com/office/drawing/2014/main" val="1536436795"/>
                  </a:ext>
                </a:extLst>
              </a:tr>
              <a:tr h="370840">
                <a:tc vMerge="1">
                  <a:txBody>
                    <a:bodyPr/>
                    <a:lstStyle/>
                    <a:p>
                      <a:endParaRPr lang="en-US" dirty="0"/>
                    </a:p>
                  </a:txBody>
                  <a:tcPr/>
                </a:tc>
                <a:tc>
                  <a:txBody>
                    <a:bodyPr/>
                    <a:lstStyle/>
                    <a:p>
                      <a:r>
                        <a:rPr lang="en-US" dirty="0">
                          <a:solidFill>
                            <a:schemeClr val="bg1"/>
                          </a:solidFill>
                        </a:rPr>
                        <a:t>Buyers</a:t>
                      </a:r>
                    </a:p>
                  </a:txBody>
                  <a:tcPr>
                    <a:solidFill>
                      <a:schemeClr val="accent1"/>
                    </a:solidFill>
                  </a:tcPr>
                </a:tc>
                <a:tc>
                  <a:txBody>
                    <a:bodyPr/>
                    <a:lstStyle/>
                    <a:p>
                      <a:r>
                        <a:rPr lang="en-US" dirty="0">
                          <a:solidFill>
                            <a:schemeClr val="bg1"/>
                          </a:solidFill>
                        </a:rPr>
                        <a:t>Investors / Developers</a:t>
                      </a:r>
                    </a:p>
                  </a:txBody>
                  <a:tcPr>
                    <a:solidFill>
                      <a:schemeClr val="accent1"/>
                    </a:solidFill>
                  </a:tcPr>
                </a:tc>
                <a:extLst>
                  <a:ext uri="{0D108BD9-81ED-4DB2-BD59-A6C34878D82A}">
                    <a16:rowId xmlns:a16="http://schemas.microsoft.com/office/drawing/2014/main" val="3992806842"/>
                  </a:ext>
                </a:extLst>
              </a:tr>
              <a:tr h="370840">
                <a:tc>
                  <a:txBody>
                    <a:bodyPr/>
                    <a:lstStyle/>
                    <a:p>
                      <a:r>
                        <a:rPr lang="en-US" dirty="0"/>
                        <a:t>Polynomial Regression</a:t>
                      </a:r>
                    </a:p>
                  </a:txBody>
                  <a:tcPr/>
                </a:tc>
                <a:tc>
                  <a:txBody>
                    <a:bodyPr/>
                    <a:lstStyle/>
                    <a:p>
                      <a:r>
                        <a:rPr lang="en-US" dirty="0"/>
                        <a:t>Consider a 99 years leasehold as compared to freehold condo in the OCR region if budget is a concern.</a:t>
                      </a:r>
                    </a:p>
                    <a:p>
                      <a:endParaRPr lang="en-US" dirty="0"/>
                    </a:p>
                    <a:p>
                      <a:r>
                        <a:rPr lang="en-US" dirty="0"/>
                        <a:t>Consider getting freehold condos in the CCR region if there is cash to splash.</a:t>
                      </a:r>
                    </a:p>
                    <a:p>
                      <a:endParaRPr lang="en-US" sz="1800" dirty="0"/>
                    </a:p>
                  </a:txBody>
                  <a:tcPr/>
                </a:tc>
                <a:tc>
                  <a:txBody>
                    <a:bodyPr/>
                    <a:lstStyle/>
                    <a:p>
                      <a:r>
                        <a:rPr lang="en-US" dirty="0"/>
                        <a:t>Developers can consider building more condos with 99 years leasehold or freehold in the RCR region since current data shows the condo prices are much higher than those in CCR region.</a:t>
                      </a:r>
                    </a:p>
                    <a:p>
                      <a:endParaRPr lang="en-US" dirty="0"/>
                    </a:p>
                    <a:p>
                      <a:endParaRPr lang="en-US" dirty="0"/>
                    </a:p>
                  </a:txBody>
                  <a:tcPr/>
                </a:tc>
                <a:extLst>
                  <a:ext uri="{0D108BD9-81ED-4DB2-BD59-A6C34878D82A}">
                    <a16:rowId xmlns:a16="http://schemas.microsoft.com/office/drawing/2014/main" val="4034737151"/>
                  </a:ext>
                </a:extLst>
              </a:tr>
            </a:tbl>
          </a:graphicData>
        </a:graphic>
      </p:graphicFrame>
    </p:spTree>
    <p:extLst>
      <p:ext uri="{BB962C8B-B14F-4D97-AF65-F5344CB8AC3E}">
        <p14:creationId xmlns:p14="http://schemas.microsoft.com/office/powerpoint/2010/main" val="4176359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7828" y="383210"/>
            <a:ext cx="10213776" cy="778768"/>
          </a:xfrm>
        </p:spPr>
        <p:txBody>
          <a:bodyPr rtlCol="0">
            <a:normAutofit/>
          </a:bodyPr>
          <a:lstStyle/>
          <a:p>
            <a:pPr algn="ctr" rtl="0"/>
            <a:r>
              <a:rPr lang="en-GB" sz="2800" dirty="0"/>
              <a:t>For further discussion</a:t>
            </a:r>
          </a:p>
        </p:txBody>
      </p:sp>
      <p:sp>
        <p:nvSpPr>
          <p:cNvPr id="3" name="Content Placeholder 2"/>
          <p:cNvSpPr>
            <a:spLocks noGrp="1"/>
          </p:cNvSpPr>
          <p:nvPr>
            <p:ph idx="1"/>
          </p:nvPr>
        </p:nvSpPr>
        <p:spPr>
          <a:xfrm>
            <a:off x="1751011" y="1565995"/>
            <a:ext cx="8686801" cy="1240160"/>
          </a:xfrm>
        </p:spPr>
        <p:txBody>
          <a:bodyPr rtlCol="0">
            <a:normAutofit/>
          </a:bodyPr>
          <a:lstStyle/>
          <a:p>
            <a:pPr marL="45720" indent="0" rtl="0">
              <a:buNone/>
            </a:pPr>
            <a:r>
              <a:rPr lang="en-GB" dirty="0"/>
              <a:t>If you would like to reach out for discussion on the analytics or the model, you can reach me via the following.</a:t>
            </a:r>
          </a:p>
          <a:p>
            <a:pPr marL="45720" indent="0" rtl="0">
              <a:buNone/>
            </a:pPr>
            <a:endParaRPr lang="en-GB" dirty="0"/>
          </a:p>
        </p:txBody>
      </p:sp>
      <p:sp>
        <p:nvSpPr>
          <p:cNvPr id="4" name="Rectangle 3">
            <a:extLst>
              <a:ext uri="{FF2B5EF4-FFF2-40B4-BE49-F238E27FC236}">
                <a16:creationId xmlns:a16="http://schemas.microsoft.com/office/drawing/2014/main" id="{D48F8E17-FE51-944D-AA5E-F3C96AF9CA05}"/>
              </a:ext>
            </a:extLst>
          </p:cNvPr>
          <p:cNvSpPr/>
          <p:nvPr/>
        </p:nvSpPr>
        <p:spPr>
          <a:xfrm>
            <a:off x="3537647" y="4653136"/>
            <a:ext cx="4814138" cy="923330"/>
          </a:xfrm>
          <a:prstGeom prst="rect">
            <a:avLst/>
          </a:prstGeom>
          <a:noFill/>
        </p:spPr>
        <p:txBody>
          <a:bodyPr wrap="none" lIns="91440" tIns="45720" rIns="91440" bIns="45720">
            <a:spAutoFit/>
          </a:bodyPr>
          <a:lstStyle/>
          <a:p>
            <a:pPr algn="ctr"/>
            <a:r>
              <a:rPr lang="en-GB"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THANK YOU!</a:t>
            </a:r>
          </a:p>
        </p:txBody>
      </p:sp>
      <p:pic>
        <p:nvPicPr>
          <p:cNvPr id="8" name="Picture 7" descr="A close up of a logo&#10;&#10;Description automatically generated">
            <a:hlinkClick r:id="rId3"/>
            <a:extLst>
              <a:ext uri="{FF2B5EF4-FFF2-40B4-BE49-F238E27FC236}">
                <a16:creationId xmlns:a16="http://schemas.microsoft.com/office/drawing/2014/main" id="{D4BDF4DF-C518-8440-8382-24331FD8ABC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226779" y="2565949"/>
            <a:ext cx="478683" cy="480411"/>
          </a:xfrm>
          <a:prstGeom prst="rect">
            <a:avLst/>
          </a:prstGeom>
        </p:spPr>
      </p:pic>
      <p:pic>
        <p:nvPicPr>
          <p:cNvPr id="11" name="Picture 10" descr="A picture containing drawing&#10;&#10;Description automatically generated">
            <a:hlinkClick r:id="rId6"/>
            <a:extLst>
              <a:ext uri="{FF2B5EF4-FFF2-40B4-BE49-F238E27FC236}">
                <a16:creationId xmlns:a16="http://schemas.microsoft.com/office/drawing/2014/main" id="{708482AB-51EF-7C44-B9CE-A1626070CA1B}"/>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3226779" y="3210172"/>
            <a:ext cx="462806" cy="462806"/>
          </a:xfrm>
          <a:prstGeom prst="rect">
            <a:avLst/>
          </a:prstGeom>
        </p:spPr>
      </p:pic>
      <p:pic>
        <p:nvPicPr>
          <p:cNvPr id="14" name="Picture 13" descr="A picture containing drawing&#10;&#10;Description automatically generated">
            <a:hlinkClick r:id="rId9"/>
            <a:extLst>
              <a:ext uri="{FF2B5EF4-FFF2-40B4-BE49-F238E27FC236}">
                <a16:creationId xmlns:a16="http://schemas.microsoft.com/office/drawing/2014/main" id="{5DC5060A-D0B6-3A48-AA87-1FECF17E0CFB}"/>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3264387" y="3836790"/>
            <a:ext cx="403465" cy="403465"/>
          </a:xfrm>
          <a:prstGeom prst="rect">
            <a:avLst/>
          </a:prstGeom>
        </p:spPr>
      </p:pic>
      <p:sp>
        <p:nvSpPr>
          <p:cNvPr id="17" name="TextBox 16">
            <a:extLst>
              <a:ext uri="{FF2B5EF4-FFF2-40B4-BE49-F238E27FC236}">
                <a16:creationId xmlns:a16="http://schemas.microsoft.com/office/drawing/2014/main" id="{82392988-66B5-6E4A-B6E9-5CC369F2EAD7}"/>
              </a:ext>
            </a:extLst>
          </p:cNvPr>
          <p:cNvSpPr txBox="1"/>
          <p:nvPr/>
        </p:nvSpPr>
        <p:spPr>
          <a:xfrm>
            <a:off x="3719606" y="2655912"/>
            <a:ext cx="3744416" cy="369332"/>
          </a:xfrm>
          <a:prstGeom prst="rect">
            <a:avLst/>
          </a:prstGeom>
          <a:noFill/>
          <a:ln>
            <a:noFill/>
          </a:ln>
        </p:spPr>
        <p:txBody>
          <a:bodyPr wrap="square" rtlCol="0" anchor="ctr" anchorCtr="1">
            <a:spAutoFit/>
          </a:bodyPr>
          <a:lstStyle/>
          <a:p>
            <a:r>
              <a:rPr lang="en-US" dirty="0"/>
              <a:t>danielchang231285@gmail.com</a:t>
            </a:r>
          </a:p>
        </p:txBody>
      </p:sp>
      <p:sp>
        <p:nvSpPr>
          <p:cNvPr id="18" name="Rectangle 17">
            <a:extLst>
              <a:ext uri="{FF2B5EF4-FFF2-40B4-BE49-F238E27FC236}">
                <a16:creationId xmlns:a16="http://schemas.microsoft.com/office/drawing/2014/main" id="{C3B68474-3449-6748-BC74-9A69B43F3A6D}"/>
              </a:ext>
            </a:extLst>
          </p:cNvPr>
          <p:cNvSpPr/>
          <p:nvPr/>
        </p:nvSpPr>
        <p:spPr>
          <a:xfrm>
            <a:off x="3934172" y="3244334"/>
            <a:ext cx="5256584" cy="369333"/>
          </a:xfrm>
          <a:prstGeom prst="rect">
            <a:avLst/>
          </a:prstGeom>
        </p:spPr>
        <p:txBody>
          <a:bodyPr wrap="square">
            <a:spAutoFit/>
          </a:bodyPr>
          <a:lstStyle/>
          <a:p>
            <a:r>
              <a:rPr lang="en-US" dirty="0"/>
              <a:t>https://</a:t>
            </a:r>
            <a:r>
              <a:rPr lang="en-US" dirty="0" err="1"/>
              <a:t>www.linkedin.com</a:t>
            </a:r>
            <a:r>
              <a:rPr lang="en-US" dirty="0"/>
              <a:t>/in/danielchang231285/</a:t>
            </a:r>
          </a:p>
        </p:txBody>
      </p:sp>
      <p:sp>
        <p:nvSpPr>
          <p:cNvPr id="19" name="Rectangle 18">
            <a:extLst>
              <a:ext uri="{FF2B5EF4-FFF2-40B4-BE49-F238E27FC236}">
                <a16:creationId xmlns:a16="http://schemas.microsoft.com/office/drawing/2014/main" id="{204FFC31-F30F-E14E-82B3-B9F0BECB87C7}"/>
              </a:ext>
            </a:extLst>
          </p:cNvPr>
          <p:cNvSpPr/>
          <p:nvPr/>
        </p:nvSpPr>
        <p:spPr>
          <a:xfrm>
            <a:off x="3934172" y="3845624"/>
            <a:ext cx="4203267" cy="369332"/>
          </a:xfrm>
          <a:prstGeom prst="rect">
            <a:avLst/>
          </a:prstGeom>
        </p:spPr>
        <p:txBody>
          <a:bodyPr wrap="none">
            <a:spAutoFit/>
          </a:bodyPr>
          <a:lstStyle/>
          <a:p>
            <a:r>
              <a:rPr lang="en-US" dirty="0"/>
              <a:t>https://</a:t>
            </a:r>
            <a:r>
              <a:rPr lang="en-US" dirty="0" err="1"/>
              <a:t>www.facebook.com</a:t>
            </a:r>
            <a:r>
              <a:rPr lang="en-US" dirty="0"/>
              <a:t>/</a:t>
            </a:r>
            <a:r>
              <a:rPr lang="en-US" dirty="0" err="1"/>
              <a:t>zoneticdan</a:t>
            </a:r>
            <a:r>
              <a:rPr lang="en-US" dirty="0"/>
              <a:t>/</a:t>
            </a:r>
          </a:p>
        </p:txBody>
      </p:sp>
    </p:spTree>
    <p:extLst>
      <p:ext uri="{BB962C8B-B14F-4D97-AF65-F5344CB8AC3E}">
        <p14:creationId xmlns:p14="http://schemas.microsoft.com/office/powerpoint/2010/main" val="2105480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5212" y="764704"/>
            <a:ext cx="8686801" cy="475456"/>
          </a:xfrm>
        </p:spPr>
        <p:txBody>
          <a:bodyPr rtlCol="0">
            <a:normAutofit/>
          </a:bodyPr>
          <a:lstStyle/>
          <a:p>
            <a:pPr rtl="0"/>
            <a:r>
              <a:rPr lang="en-GB" sz="2800"/>
              <a:t>The Dilemma Faced By Many..</a:t>
            </a:r>
            <a:endParaRPr lang="en-GB" sz="2800" dirty="0"/>
          </a:p>
        </p:txBody>
      </p:sp>
      <p:sp>
        <p:nvSpPr>
          <p:cNvPr id="3" name="Content Placeholder 2"/>
          <p:cNvSpPr>
            <a:spLocks noGrp="1"/>
          </p:cNvSpPr>
          <p:nvPr>
            <p:ph idx="1"/>
          </p:nvPr>
        </p:nvSpPr>
        <p:spPr>
          <a:xfrm>
            <a:off x="1063624" y="1412776"/>
            <a:ext cx="8686801" cy="4032448"/>
          </a:xfrm>
        </p:spPr>
        <p:txBody>
          <a:bodyPr rtlCol="0">
            <a:normAutofit/>
          </a:bodyPr>
          <a:lstStyle/>
          <a:p>
            <a:pPr marL="45720" indent="0">
              <a:buNone/>
            </a:pPr>
            <a:endParaRPr lang="en-SG" dirty="0"/>
          </a:p>
          <a:p>
            <a:r>
              <a:rPr lang="en-SG" dirty="0"/>
              <a:t>Some may want to find an ideal home, while others look to make a profit out of it.</a:t>
            </a:r>
          </a:p>
          <a:p>
            <a:r>
              <a:rPr lang="en-SG" dirty="0"/>
              <a:t>Unsure which condominium is worth value for money</a:t>
            </a:r>
          </a:p>
          <a:p>
            <a:r>
              <a:rPr lang="en-SG" dirty="0"/>
              <a:t>The real estate market has one of the most opaque information systems, hence affecting decision making</a:t>
            </a:r>
          </a:p>
          <a:p>
            <a:endParaRPr lang="en-GB" dirty="0"/>
          </a:p>
        </p:txBody>
      </p:sp>
      <p:pic>
        <p:nvPicPr>
          <p:cNvPr id="5" name="Picture 4">
            <a:extLst>
              <a:ext uri="{FF2B5EF4-FFF2-40B4-BE49-F238E27FC236}">
                <a16:creationId xmlns:a16="http://schemas.microsoft.com/office/drawing/2014/main" id="{62CBFCC9-A3FB-5F4F-954B-CB7B0495921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467973" y="3888651"/>
            <a:ext cx="2564904" cy="2564904"/>
          </a:xfrm>
          <a:prstGeom prst="rect">
            <a:avLst/>
          </a:prstGeom>
        </p:spPr>
      </p:pic>
      <p:sp>
        <p:nvSpPr>
          <p:cNvPr id="6" name="TextBox 5">
            <a:extLst>
              <a:ext uri="{FF2B5EF4-FFF2-40B4-BE49-F238E27FC236}">
                <a16:creationId xmlns:a16="http://schemas.microsoft.com/office/drawing/2014/main" id="{E1935EEC-C77C-3346-BDAC-05150F0A3C51}"/>
              </a:ext>
            </a:extLst>
          </p:cNvPr>
          <p:cNvSpPr txBox="1"/>
          <p:nvPr/>
        </p:nvSpPr>
        <p:spPr>
          <a:xfrm>
            <a:off x="9437264" y="6453555"/>
            <a:ext cx="2318395" cy="369332"/>
          </a:xfrm>
          <a:prstGeom prst="rect">
            <a:avLst/>
          </a:prstGeom>
          <a:noFill/>
          <a:ln>
            <a:solidFill>
              <a:schemeClr val="bg2"/>
            </a:solidFill>
          </a:ln>
        </p:spPr>
        <p:txBody>
          <a:bodyPr wrap="square" rtlCol="0" anchor="ctr" anchorCtr="1">
            <a:spAutoFit/>
          </a:bodyPr>
          <a:lstStyle/>
          <a:p>
            <a:r>
              <a:rPr lang="en-US" sz="900">
                <a:hlinkClick r:id="rId4" tooltip="http://myedmondsnews.com/2018/04/live-in-edmonds-what-do-you-call-yourself/question-mark-1019820_1280/"/>
              </a:rPr>
              <a:t>This Photo</a:t>
            </a:r>
            <a:r>
              <a:rPr lang="en-US" sz="900"/>
              <a:t> by Unknown Author is licensed under </a:t>
            </a:r>
            <a:r>
              <a:rPr lang="en-US" sz="900">
                <a:hlinkClick r:id="rId5" tooltip="https://creativecommons.org/licenses/by/3.0/"/>
              </a:rPr>
              <a:t>CC BY</a:t>
            </a:r>
            <a:endParaRPr lang="en-US" sz="900"/>
          </a:p>
        </p:txBody>
      </p:sp>
      <p:pic>
        <p:nvPicPr>
          <p:cNvPr id="7" name="Picture 6" descr="A picture containing building, table, window&#10;&#10;Description automatically generated">
            <a:extLst>
              <a:ext uri="{FF2B5EF4-FFF2-40B4-BE49-F238E27FC236}">
                <a16:creationId xmlns:a16="http://schemas.microsoft.com/office/drawing/2014/main" id="{E66DA57F-E43C-254A-9B1A-82A083021D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88852" y="82765"/>
            <a:ext cx="838726" cy="1301074"/>
          </a:xfrm>
          <a:prstGeom prst="rect">
            <a:avLst/>
          </a:prstGeom>
        </p:spPr>
      </p:pic>
    </p:spTree>
    <p:extLst>
      <p:ext uri="{BB962C8B-B14F-4D97-AF65-F5344CB8AC3E}">
        <p14:creationId xmlns:p14="http://schemas.microsoft.com/office/powerpoint/2010/main" val="1637310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5212" y="392466"/>
            <a:ext cx="8686801" cy="475456"/>
          </a:xfrm>
        </p:spPr>
        <p:txBody>
          <a:bodyPr rtlCol="0">
            <a:normAutofit/>
          </a:bodyPr>
          <a:lstStyle/>
          <a:p>
            <a:pPr rtl="0"/>
            <a:r>
              <a:rPr lang="en-GB" sz="2800" dirty="0"/>
              <a:t>Why It Matters</a:t>
            </a:r>
          </a:p>
        </p:txBody>
      </p:sp>
      <p:sp>
        <p:nvSpPr>
          <p:cNvPr id="3" name="Content Placeholder 2"/>
          <p:cNvSpPr>
            <a:spLocks noGrp="1"/>
          </p:cNvSpPr>
          <p:nvPr>
            <p:ph idx="1"/>
          </p:nvPr>
        </p:nvSpPr>
        <p:spPr>
          <a:xfrm>
            <a:off x="1065212" y="1124744"/>
            <a:ext cx="8686801" cy="4191000"/>
          </a:xfrm>
        </p:spPr>
        <p:txBody>
          <a:bodyPr rtlCol="0">
            <a:normAutofit/>
          </a:bodyPr>
          <a:lstStyle/>
          <a:p>
            <a:pPr marL="45720" indent="0">
              <a:buNone/>
            </a:pPr>
            <a:endParaRPr lang="en-SG" dirty="0"/>
          </a:p>
          <a:p>
            <a:r>
              <a:rPr lang="en-SG" dirty="0"/>
              <a:t>The real estate market has one of the most opaque information systems.</a:t>
            </a:r>
          </a:p>
          <a:p>
            <a:r>
              <a:rPr lang="en-SG" dirty="0"/>
              <a:t>Homogenous commodities ( e.g. Stocks) V.S. Diverse Commodities (e.g. Real Estate)</a:t>
            </a:r>
          </a:p>
          <a:p>
            <a:r>
              <a:rPr lang="en-SG" dirty="0"/>
              <a:t>Price discovery mechanism in real estate markets is not efficient</a:t>
            </a:r>
          </a:p>
          <a:p>
            <a:r>
              <a:rPr lang="en-SG" dirty="0"/>
              <a:t>Public available information is not very effective when it comes to decision making.</a:t>
            </a:r>
          </a:p>
          <a:p>
            <a:endParaRPr lang="en-GB" dirty="0"/>
          </a:p>
        </p:txBody>
      </p:sp>
    </p:spTree>
    <p:extLst>
      <p:ext uri="{BB962C8B-B14F-4D97-AF65-F5344CB8AC3E}">
        <p14:creationId xmlns:p14="http://schemas.microsoft.com/office/powerpoint/2010/main" val="52424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5212" y="533400"/>
            <a:ext cx="8686801" cy="1066800"/>
          </a:xfrm>
        </p:spPr>
        <p:txBody>
          <a:bodyPr rtlCol="0" anchor="b">
            <a:normAutofit/>
          </a:bodyPr>
          <a:lstStyle/>
          <a:p>
            <a:pPr rtl="0"/>
            <a:r>
              <a:rPr lang="en-GB" dirty="0"/>
              <a:t>The Objective</a:t>
            </a:r>
          </a:p>
        </p:txBody>
      </p:sp>
      <p:sp>
        <p:nvSpPr>
          <p:cNvPr id="3" name="Content Placeholder 2"/>
          <p:cNvSpPr>
            <a:spLocks noGrp="1"/>
          </p:cNvSpPr>
          <p:nvPr>
            <p:ph sz="half" idx="1"/>
          </p:nvPr>
        </p:nvSpPr>
        <p:spPr>
          <a:xfrm>
            <a:off x="1065212" y="1828800"/>
            <a:ext cx="4251960" cy="4191000"/>
          </a:xfrm>
        </p:spPr>
        <p:txBody>
          <a:bodyPr rtlCol="0">
            <a:normAutofit/>
          </a:bodyPr>
          <a:lstStyle/>
          <a:p>
            <a:pPr rtl="0"/>
            <a:r>
              <a:rPr lang="en-GB" dirty="0"/>
              <a:t>To bridge the gap for buyers in buying their ideal homes</a:t>
            </a:r>
          </a:p>
          <a:p>
            <a:pPr rtl="0"/>
            <a:r>
              <a:rPr lang="en-GB" dirty="0"/>
              <a:t>Enable property investors and real estate developers to maximise their Returns On Investments (ROI)</a:t>
            </a:r>
          </a:p>
          <a:p>
            <a:pPr rtl="0"/>
            <a:r>
              <a:rPr lang="en-GB" dirty="0"/>
              <a:t>Identifying factors that drive the condo prices</a:t>
            </a:r>
          </a:p>
          <a:p>
            <a:pPr rtl="0"/>
            <a:endParaRPr lang="en-GB" dirty="0"/>
          </a:p>
        </p:txBody>
      </p:sp>
      <p:pic>
        <p:nvPicPr>
          <p:cNvPr id="5" name="Picture 4" descr="A picture containing indoor, table, toy, small&#10;&#10;Description automatically generated">
            <a:extLst>
              <a:ext uri="{FF2B5EF4-FFF2-40B4-BE49-F238E27FC236}">
                <a16:creationId xmlns:a16="http://schemas.microsoft.com/office/drawing/2014/main" id="{022A2071-F9E4-6F48-B31E-7909E9C7AF6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464598" y="2329815"/>
            <a:ext cx="4251960" cy="3188970"/>
          </a:xfrm>
          <a:prstGeom prst="rect">
            <a:avLst/>
          </a:prstGeom>
          <a:noFill/>
        </p:spPr>
      </p:pic>
      <p:sp>
        <p:nvSpPr>
          <p:cNvPr id="6" name="TextBox 5">
            <a:extLst>
              <a:ext uri="{FF2B5EF4-FFF2-40B4-BE49-F238E27FC236}">
                <a16:creationId xmlns:a16="http://schemas.microsoft.com/office/drawing/2014/main" id="{2358CE45-E5C6-D347-83E1-C9AB317E3A40}"/>
              </a:ext>
            </a:extLst>
          </p:cNvPr>
          <p:cNvSpPr txBox="1"/>
          <p:nvPr/>
        </p:nvSpPr>
        <p:spPr>
          <a:xfrm>
            <a:off x="7257231" y="5318730"/>
            <a:ext cx="2459327" cy="200055"/>
          </a:xfrm>
          <a:prstGeom prst="rect">
            <a:avLst/>
          </a:prstGeom>
          <a:solidFill>
            <a:srgbClr val="000000"/>
          </a:solidFill>
          <a:ln>
            <a:solidFill>
              <a:schemeClr val="bg2"/>
            </a:solidFill>
          </a:ln>
        </p:spPr>
        <p:txBody>
          <a:bodyPr wrap="none" rtlCol="0" anchor="ctr" anchorCtr="1">
            <a:spAutoFit/>
          </a:bodyPr>
          <a:lstStyle/>
          <a:p>
            <a:pPr algn="r">
              <a:spcAft>
                <a:spcPts val="600"/>
              </a:spcAft>
            </a:pPr>
            <a:r>
              <a:rPr lang="en-US" sz="700">
                <a:solidFill>
                  <a:srgbClr val="FFFFFF"/>
                </a:solidFill>
                <a:hlinkClick r:id="rId4" tooltip="https://www.aviationcoaching.com/en/how-to-understand-which-are-your-goal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pic>
        <p:nvPicPr>
          <p:cNvPr id="7" name="Picture 6" descr="A picture containing building, table, window&#10;&#10;Description automatically generated">
            <a:extLst>
              <a:ext uri="{FF2B5EF4-FFF2-40B4-BE49-F238E27FC236}">
                <a16:creationId xmlns:a16="http://schemas.microsoft.com/office/drawing/2014/main" id="{66A5A5E7-7D6C-6E45-83FD-B7633517BB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23613" y="116632"/>
            <a:ext cx="838726" cy="1301074"/>
          </a:xfrm>
          <a:prstGeom prst="rect">
            <a:avLst/>
          </a:prstGeom>
        </p:spPr>
      </p:pic>
    </p:spTree>
    <p:extLst>
      <p:ext uri="{BB962C8B-B14F-4D97-AF65-F5344CB8AC3E}">
        <p14:creationId xmlns:p14="http://schemas.microsoft.com/office/powerpoint/2010/main" val="2772895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5212" y="533400"/>
            <a:ext cx="8686801" cy="663352"/>
          </a:xfrm>
        </p:spPr>
        <p:txBody>
          <a:bodyPr rtlCol="0"/>
          <a:lstStyle/>
          <a:p>
            <a:pPr rtl="0"/>
            <a:r>
              <a:rPr lang="en-GB" dirty="0"/>
              <a:t>Datasets gathered from..</a:t>
            </a:r>
          </a:p>
        </p:txBody>
      </p:sp>
      <p:pic>
        <p:nvPicPr>
          <p:cNvPr id="7" name="Picture 6" descr="A screenshot of a computer&#10;&#10;Description automatically generated">
            <a:extLst>
              <a:ext uri="{FF2B5EF4-FFF2-40B4-BE49-F238E27FC236}">
                <a16:creationId xmlns:a16="http://schemas.microsoft.com/office/drawing/2014/main" id="{507E441F-C8B5-D045-886F-6EFD72F217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5155" y="1340768"/>
            <a:ext cx="7986913" cy="4586929"/>
          </a:xfrm>
          <a:prstGeom prst="rect">
            <a:avLst/>
          </a:prstGeom>
        </p:spPr>
      </p:pic>
      <p:sp>
        <p:nvSpPr>
          <p:cNvPr id="3" name="Rectangle 2">
            <a:extLst>
              <a:ext uri="{FF2B5EF4-FFF2-40B4-BE49-F238E27FC236}">
                <a16:creationId xmlns:a16="http://schemas.microsoft.com/office/drawing/2014/main" id="{07F848FC-F59E-0F4B-9303-7C65C97970F1}"/>
              </a:ext>
            </a:extLst>
          </p:cNvPr>
          <p:cNvSpPr/>
          <p:nvPr/>
        </p:nvSpPr>
        <p:spPr>
          <a:xfrm>
            <a:off x="2566020" y="2996952"/>
            <a:ext cx="2880320" cy="504056"/>
          </a:xfrm>
          <a:prstGeom prst="rect">
            <a:avLst/>
          </a:prstGeom>
          <a:noFill/>
          <a:ln w="3810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5" name="Rectangle 4">
            <a:extLst>
              <a:ext uri="{FF2B5EF4-FFF2-40B4-BE49-F238E27FC236}">
                <a16:creationId xmlns:a16="http://schemas.microsoft.com/office/drawing/2014/main" id="{CBB52D2B-22B9-8D40-9194-19A2CB963239}"/>
              </a:ext>
            </a:extLst>
          </p:cNvPr>
          <p:cNvSpPr/>
          <p:nvPr/>
        </p:nvSpPr>
        <p:spPr>
          <a:xfrm>
            <a:off x="2566020" y="4149080"/>
            <a:ext cx="2880320" cy="504056"/>
          </a:xfrm>
          <a:prstGeom prst="rect">
            <a:avLst/>
          </a:prstGeom>
          <a:noFill/>
          <a:ln w="3810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6" name="Rectangle 5">
            <a:extLst>
              <a:ext uri="{FF2B5EF4-FFF2-40B4-BE49-F238E27FC236}">
                <a16:creationId xmlns:a16="http://schemas.microsoft.com/office/drawing/2014/main" id="{DA6C72D5-9F55-7540-9D0A-C6F2AE0B8E58}"/>
              </a:ext>
            </a:extLst>
          </p:cNvPr>
          <p:cNvSpPr/>
          <p:nvPr/>
        </p:nvSpPr>
        <p:spPr>
          <a:xfrm>
            <a:off x="2566020" y="5301208"/>
            <a:ext cx="2880320" cy="504056"/>
          </a:xfrm>
          <a:prstGeom prst="rect">
            <a:avLst/>
          </a:prstGeom>
          <a:noFill/>
          <a:ln w="3810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pic>
        <p:nvPicPr>
          <p:cNvPr id="8" name="Picture 7" descr="A picture containing building, table, window&#10;&#10;Description automatically generated">
            <a:extLst>
              <a:ext uri="{FF2B5EF4-FFF2-40B4-BE49-F238E27FC236}">
                <a16:creationId xmlns:a16="http://schemas.microsoft.com/office/drawing/2014/main" id="{38B34522-9C15-C046-99D0-0269C5D048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3061" y="214539"/>
            <a:ext cx="838726" cy="1301074"/>
          </a:xfrm>
          <a:prstGeom prst="rect">
            <a:avLst/>
          </a:prstGeom>
        </p:spPr>
      </p:pic>
    </p:spTree>
    <p:extLst>
      <p:ext uri="{BB962C8B-B14F-4D97-AF65-F5344CB8AC3E}">
        <p14:creationId xmlns:p14="http://schemas.microsoft.com/office/powerpoint/2010/main" val="421519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5212" y="316363"/>
            <a:ext cx="3084984" cy="504056"/>
          </a:xfrm>
        </p:spPr>
        <p:txBody>
          <a:bodyPr rtlCol="0">
            <a:normAutofit/>
          </a:bodyPr>
          <a:lstStyle/>
          <a:p>
            <a:pPr rtl="0"/>
            <a:r>
              <a:rPr lang="en-GB" sz="2800" dirty="0"/>
              <a:t>Packages used</a:t>
            </a:r>
          </a:p>
        </p:txBody>
      </p:sp>
      <p:pic>
        <p:nvPicPr>
          <p:cNvPr id="7" name="Graphic 6">
            <a:extLst>
              <a:ext uri="{FF2B5EF4-FFF2-40B4-BE49-F238E27FC236}">
                <a16:creationId xmlns:a16="http://schemas.microsoft.com/office/drawing/2014/main" id="{E588CF88-F699-4545-A35C-71A13AC36A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12875" y="2111735"/>
            <a:ext cx="1475719" cy="1069076"/>
          </a:xfrm>
          <a:prstGeom prst="rect">
            <a:avLst/>
          </a:prstGeom>
        </p:spPr>
      </p:pic>
      <p:pic>
        <p:nvPicPr>
          <p:cNvPr id="9" name="Picture 8" descr="A close up of a logo&#10;&#10;Description automatically generated">
            <a:extLst>
              <a:ext uri="{FF2B5EF4-FFF2-40B4-BE49-F238E27FC236}">
                <a16:creationId xmlns:a16="http://schemas.microsoft.com/office/drawing/2014/main" id="{E99F6DEB-A07B-5545-BFF4-2EAE2CB799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0080" y="3753420"/>
            <a:ext cx="1791955" cy="964669"/>
          </a:xfrm>
          <a:prstGeom prst="rect">
            <a:avLst/>
          </a:prstGeom>
        </p:spPr>
      </p:pic>
      <p:pic>
        <p:nvPicPr>
          <p:cNvPr id="11" name="Picture 10" descr="A picture containing drawing&#10;&#10;Description automatically generated">
            <a:extLst>
              <a:ext uri="{FF2B5EF4-FFF2-40B4-BE49-F238E27FC236}">
                <a16:creationId xmlns:a16="http://schemas.microsoft.com/office/drawing/2014/main" id="{AE4B1F70-02C2-264F-8993-9F1CF76FFB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3869" y="2290643"/>
            <a:ext cx="2222511" cy="890168"/>
          </a:xfrm>
          <a:prstGeom prst="rect">
            <a:avLst/>
          </a:prstGeom>
        </p:spPr>
      </p:pic>
      <p:pic>
        <p:nvPicPr>
          <p:cNvPr id="13" name="Picture 12" descr="A drawing of a face&#10;&#10;Description automatically generated">
            <a:extLst>
              <a:ext uri="{FF2B5EF4-FFF2-40B4-BE49-F238E27FC236}">
                <a16:creationId xmlns:a16="http://schemas.microsoft.com/office/drawing/2014/main" id="{E897E1D4-CC8E-414E-B29A-E8FD074FEE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50570" y="3060054"/>
            <a:ext cx="1700669" cy="485905"/>
          </a:xfrm>
          <a:prstGeom prst="rect">
            <a:avLst/>
          </a:prstGeom>
        </p:spPr>
      </p:pic>
      <p:pic>
        <p:nvPicPr>
          <p:cNvPr id="15" name="Picture 14" descr="A close up of a screen&#10;&#10;Description automatically generated">
            <a:extLst>
              <a:ext uri="{FF2B5EF4-FFF2-40B4-BE49-F238E27FC236}">
                <a16:creationId xmlns:a16="http://schemas.microsoft.com/office/drawing/2014/main" id="{2710E1B7-FC75-D34C-8D29-8A5B2BE082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98655" y="3753420"/>
            <a:ext cx="1865784" cy="752533"/>
          </a:xfrm>
          <a:prstGeom prst="rect">
            <a:avLst/>
          </a:prstGeom>
        </p:spPr>
      </p:pic>
      <p:pic>
        <p:nvPicPr>
          <p:cNvPr id="17" name="Picture 16" descr="A close up of a logo&#10;&#10;Description automatically generated">
            <a:extLst>
              <a:ext uri="{FF2B5EF4-FFF2-40B4-BE49-F238E27FC236}">
                <a16:creationId xmlns:a16="http://schemas.microsoft.com/office/drawing/2014/main" id="{8C34B4C8-628B-6544-8FAD-2AE571AE319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4665" y="2852591"/>
            <a:ext cx="2098204" cy="900829"/>
          </a:xfrm>
          <a:prstGeom prst="rect">
            <a:avLst/>
          </a:prstGeom>
        </p:spPr>
      </p:pic>
      <p:cxnSp>
        <p:nvCxnSpPr>
          <p:cNvPr id="19" name="Straight Connector 18">
            <a:extLst>
              <a:ext uri="{FF2B5EF4-FFF2-40B4-BE49-F238E27FC236}">
                <a16:creationId xmlns:a16="http://schemas.microsoft.com/office/drawing/2014/main" id="{EB9B8FC8-2C29-D54D-8579-A8D5A6BDE3F4}"/>
              </a:ext>
            </a:extLst>
          </p:cNvPr>
          <p:cNvCxnSpPr/>
          <p:nvPr/>
        </p:nvCxnSpPr>
        <p:spPr>
          <a:xfrm>
            <a:off x="3358108" y="1841027"/>
            <a:ext cx="0" cy="316835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604D87F-0B0E-924E-BF96-176361346D8A}"/>
              </a:ext>
            </a:extLst>
          </p:cNvPr>
          <p:cNvCxnSpPr/>
          <p:nvPr/>
        </p:nvCxnSpPr>
        <p:spPr>
          <a:xfrm>
            <a:off x="5790847" y="1841027"/>
            <a:ext cx="0" cy="316835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745B0C4-E06C-074F-9A78-BEF459CCC106}"/>
              </a:ext>
            </a:extLst>
          </p:cNvPr>
          <p:cNvCxnSpPr/>
          <p:nvPr/>
        </p:nvCxnSpPr>
        <p:spPr>
          <a:xfrm>
            <a:off x="8542684" y="1841027"/>
            <a:ext cx="0" cy="316835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2" name="Right Arrow 21">
            <a:extLst>
              <a:ext uri="{FF2B5EF4-FFF2-40B4-BE49-F238E27FC236}">
                <a16:creationId xmlns:a16="http://schemas.microsoft.com/office/drawing/2014/main" id="{342EE622-7845-8B40-B9DD-2665ADC7F32F}"/>
              </a:ext>
            </a:extLst>
          </p:cNvPr>
          <p:cNvSpPr/>
          <p:nvPr/>
        </p:nvSpPr>
        <p:spPr>
          <a:xfrm>
            <a:off x="3215936" y="3180811"/>
            <a:ext cx="408229" cy="244392"/>
          </a:xfrm>
          <a:prstGeom prst="rightArrow">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23" name="Right Arrow 22">
            <a:extLst>
              <a:ext uri="{FF2B5EF4-FFF2-40B4-BE49-F238E27FC236}">
                <a16:creationId xmlns:a16="http://schemas.microsoft.com/office/drawing/2014/main" id="{66BCF0A3-2145-A144-9666-95E404879432}"/>
              </a:ext>
            </a:extLst>
          </p:cNvPr>
          <p:cNvSpPr/>
          <p:nvPr/>
        </p:nvSpPr>
        <p:spPr>
          <a:xfrm>
            <a:off x="5602265" y="3180811"/>
            <a:ext cx="408229" cy="244392"/>
          </a:xfrm>
          <a:prstGeom prst="rightArrow">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24" name="Right Arrow 23">
            <a:extLst>
              <a:ext uri="{FF2B5EF4-FFF2-40B4-BE49-F238E27FC236}">
                <a16:creationId xmlns:a16="http://schemas.microsoft.com/office/drawing/2014/main" id="{5BAF9AB4-518B-BF4A-AA93-BF51C7DC7EB1}"/>
              </a:ext>
            </a:extLst>
          </p:cNvPr>
          <p:cNvSpPr/>
          <p:nvPr/>
        </p:nvSpPr>
        <p:spPr>
          <a:xfrm>
            <a:off x="8338569" y="3180811"/>
            <a:ext cx="408229" cy="244392"/>
          </a:xfrm>
          <a:prstGeom prst="rightArrow">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25" name="TextBox 24">
            <a:extLst>
              <a:ext uri="{FF2B5EF4-FFF2-40B4-BE49-F238E27FC236}">
                <a16:creationId xmlns:a16="http://schemas.microsoft.com/office/drawing/2014/main" id="{776E7186-5FAE-0C44-8FCD-CB22FE492468}"/>
              </a:ext>
            </a:extLst>
          </p:cNvPr>
          <p:cNvSpPr txBox="1"/>
          <p:nvPr/>
        </p:nvSpPr>
        <p:spPr>
          <a:xfrm>
            <a:off x="925371" y="1334223"/>
            <a:ext cx="1919496" cy="369332"/>
          </a:xfrm>
          <a:prstGeom prst="rect">
            <a:avLst/>
          </a:prstGeom>
          <a:noFill/>
          <a:ln>
            <a:noFill/>
          </a:ln>
        </p:spPr>
        <p:txBody>
          <a:bodyPr wrap="square" rtlCol="0" anchor="ctr" anchorCtr="1">
            <a:spAutoFit/>
          </a:bodyPr>
          <a:lstStyle/>
          <a:p>
            <a:r>
              <a:rPr lang="en-US" b="1" dirty="0"/>
              <a:t>Web Scrapping</a:t>
            </a:r>
          </a:p>
        </p:txBody>
      </p:sp>
      <p:sp>
        <p:nvSpPr>
          <p:cNvPr id="26" name="TextBox 25">
            <a:extLst>
              <a:ext uri="{FF2B5EF4-FFF2-40B4-BE49-F238E27FC236}">
                <a16:creationId xmlns:a16="http://schemas.microsoft.com/office/drawing/2014/main" id="{6CE8D3E2-41E4-E048-A379-8AEFC56E2D9E}"/>
              </a:ext>
            </a:extLst>
          </p:cNvPr>
          <p:cNvSpPr txBox="1"/>
          <p:nvPr/>
        </p:nvSpPr>
        <p:spPr>
          <a:xfrm>
            <a:off x="3678467" y="1339382"/>
            <a:ext cx="2045814" cy="369332"/>
          </a:xfrm>
          <a:prstGeom prst="rect">
            <a:avLst/>
          </a:prstGeom>
          <a:noFill/>
          <a:ln>
            <a:noFill/>
          </a:ln>
        </p:spPr>
        <p:txBody>
          <a:bodyPr wrap="square" rtlCol="0" anchor="ctr" anchorCtr="1">
            <a:spAutoFit/>
          </a:bodyPr>
          <a:lstStyle/>
          <a:p>
            <a:r>
              <a:rPr lang="en-US" b="1" dirty="0"/>
              <a:t>Data Preparation</a:t>
            </a:r>
          </a:p>
        </p:txBody>
      </p:sp>
      <p:sp>
        <p:nvSpPr>
          <p:cNvPr id="27" name="TextBox 26">
            <a:extLst>
              <a:ext uri="{FF2B5EF4-FFF2-40B4-BE49-F238E27FC236}">
                <a16:creationId xmlns:a16="http://schemas.microsoft.com/office/drawing/2014/main" id="{4A7D5212-4B91-0041-AD99-9F6E0E1D794A}"/>
              </a:ext>
            </a:extLst>
          </p:cNvPr>
          <p:cNvSpPr txBox="1"/>
          <p:nvPr/>
        </p:nvSpPr>
        <p:spPr>
          <a:xfrm>
            <a:off x="6227827" y="1334223"/>
            <a:ext cx="2045814" cy="369332"/>
          </a:xfrm>
          <a:prstGeom prst="rect">
            <a:avLst/>
          </a:prstGeom>
          <a:noFill/>
          <a:ln>
            <a:noFill/>
          </a:ln>
        </p:spPr>
        <p:txBody>
          <a:bodyPr wrap="square" rtlCol="0" anchor="ctr" anchorCtr="1">
            <a:spAutoFit/>
          </a:bodyPr>
          <a:lstStyle/>
          <a:p>
            <a:r>
              <a:rPr lang="en-US" b="1" dirty="0"/>
              <a:t>Regression</a:t>
            </a:r>
          </a:p>
        </p:txBody>
      </p:sp>
      <p:sp>
        <p:nvSpPr>
          <p:cNvPr id="28" name="TextBox 27">
            <a:extLst>
              <a:ext uri="{FF2B5EF4-FFF2-40B4-BE49-F238E27FC236}">
                <a16:creationId xmlns:a16="http://schemas.microsoft.com/office/drawing/2014/main" id="{8CA5BF22-7DCC-C24B-828D-12D43EFB799E}"/>
              </a:ext>
            </a:extLst>
          </p:cNvPr>
          <p:cNvSpPr txBox="1"/>
          <p:nvPr/>
        </p:nvSpPr>
        <p:spPr>
          <a:xfrm>
            <a:off x="8850569" y="1334223"/>
            <a:ext cx="2224305" cy="369332"/>
          </a:xfrm>
          <a:prstGeom prst="rect">
            <a:avLst/>
          </a:prstGeom>
          <a:noFill/>
          <a:ln>
            <a:noFill/>
          </a:ln>
        </p:spPr>
        <p:txBody>
          <a:bodyPr wrap="square" rtlCol="0" anchor="ctr" anchorCtr="1">
            <a:spAutoFit/>
          </a:bodyPr>
          <a:lstStyle/>
          <a:p>
            <a:r>
              <a:rPr lang="en-US" b="1" dirty="0"/>
              <a:t>Data Visualization</a:t>
            </a:r>
          </a:p>
        </p:txBody>
      </p:sp>
      <p:pic>
        <p:nvPicPr>
          <p:cNvPr id="29" name="Picture 28" descr="A picture containing building, table, window&#10;&#10;Description automatically generated">
            <a:extLst>
              <a:ext uri="{FF2B5EF4-FFF2-40B4-BE49-F238E27FC236}">
                <a16:creationId xmlns:a16="http://schemas.microsoft.com/office/drawing/2014/main" id="{FEBF0A3E-4A09-294F-A03D-502D055BD35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23613" y="51409"/>
            <a:ext cx="838726" cy="1301074"/>
          </a:xfrm>
          <a:prstGeom prst="rect">
            <a:avLst/>
          </a:prstGeom>
        </p:spPr>
      </p:pic>
    </p:spTree>
    <p:extLst>
      <p:ext uri="{BB962C8B-B14F-4D97-AF65-F5344CB8AC3E}">
        <p14:creationId xmlns:p14="http://schemas.microsoft.com/office/powerpoint/2010/main" val="3388139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573F-C292-A145-9237-2ABB23ED961E}"/>
              </a:ext>
            </a:extLst>
          </p:cNvPr>
          <p:cNvSpPr>
            <a:spLocks noGrp="1"/>
          </p:cNvSpPr>
          <p:nvPr>
            <p:ph type="title"/>
          </p:nvPr>
        </p:nvSpPr>
        <p:spPr/>
        <p:txBody>
          <a:bodyPr/>
          <a:lstStyle/>
          <a:p>
            <a:r>
              <a:rPr lang="en-US" dirty="0"/>
              <a:t>Target Variable: </a:t>
            </a:r>
            <a:r>
              <a:rPr lang="en-US" dirty="0" err="1"/>
              <a:t>Log_Price</a:t>
            </a:r>
            <a:endParaRPr lang="en-US" dirty="0"/>
          </a:p>
        </p:txBody>
      </p:sp>
      <p:pic>
        <p:nvPicPr>
          <p:cNvPr id="5" name="Picture 4" descr="A screenshot of a cell phone&#10;&#10;Description automatically generated">
            <a:extLst>
              <a:ext uri="{FF2B5EF4-FFF2-40B4-BE49-F238E27FC236}">
                <a16:creationId xmlns:a16="http://schemas.microsoft.com/office/drawing/2014/main" id="{11AFC5A2-FE0F-DE42-9306-4CEACF298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9170" y="2100691"/>
            <a:ext cx="4347586" cy="2958479"/>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FEDBAF03-4C55-4042-A063-F1364576C5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4217" y="2100691"/>
            <a:ext cx="4420716" cy="2958479"/>
          </a:xfrm>
          <a:prstGeom prst="rect">
            <a:avLst/>
          </a:prstGeom>
        </p:spPr>
      </p:pic>
      <p:sp>
        <p:nvSpPr>
          <p:cNvPr id="8" name="TextBox 7">
            <a:extLst>
              <a:ext uri="{FF2B5EF4-FFF2-40B4-BE49-F238E27FC236}">
                <a16:creationId xmlns:a16="http://schemas.microsoft.com/office/drawing/2014/main" id="{690723F3-B44A-BB47-AD1C-56A7845A381E}"/>
              </a:ext>
            </a:extLst>
          </p:cNvPr>
          <p:cNvSpPr txBox="1"/>
          <p:nvPr/>
        </p:nvSpPr>
        <p:spPr>
          <a:xfrm>
            <a:off x="2349996" y="5374995"/>
            <a:ext cx="6552728" cy="369332"/>
          </a:xfrm>
          <a:prstGeom prst="rect">
            <a:avLst/>
          </a:prstGeom>
          <a:noFill/>
          <a:ln>
            <a:solidFill>
              <a:schemeClr val="bg2"/>
            </a:solidFill>
          </a:ln>
        </p:spPr>
        <p:txBody>
          <a:bodyPr wrap="square" rtlCol="0" anchor="ctr" anchorCtr="1">
            <a:spAutoFit/>
          </a:bodyPr>
          <a:lstStyle/>
          <a:p>
            <a:r>
              <a:rPr lang="en-US" dirty="0"/>
              <a:t>Log the target variable to get a more normal distribution.</a:t>
            </a:r>
          </a:p>
        </p:txBody>
      </p:sp>
    </p:spTree>
    <p:extLst>
      <p:ext uri="{BB962C8B-B14F-4D97-AF65-F5344CB8AC3E}">
        <p14:creationId xmlns:p14="http://schemas.microsoft.com/office/powerpoint/2010/main" val="3289928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573F-C292-A145-9237-2ABB23ED961E}"/>
              </a:ext>
            </a:extLst>
          </p:cNvPr>
          <p:cNvSpPr>
            <a:spLocks noGrp="1"/>
          </p:cNvSpPr>
          <p:nvPr>
            <p:ph type="title"/>
          </p:nvPr>
        </p:nvSpPr>
        <p:spPr/>
        <p:txBody>
          <a:bodyPr/>
          <a:lstStyle/>
          <a:p>
            <a:r>
              <a:rPr lang="en-US" dirty="0"/>
              <a:t>Correlation Matrix</a:t>
            </a:r>
          </a:p>
        </p:txBody>
      </p:sp>
      <p:sp>
        <p:nvSpPr>
          <p:cNvPr id="6" name="TextBox 5">
            <a:extLst>
              <a:ext uri="{FF2B5EF4-FFF2-40B4-BE49-F238E27FC236}">
                <a16:creationId xmlns:a16="http://schemas.microsoft.com/office/drawing/2014/main" id="{C0CE010F-6680-2F4A-9BDB-143F6732CDA0}"/>
              </a:ext>
            </a:extLst>
          </p:cNvPr>
          <p:cNvSpPr txBox="1"/>
          <p:nvPr/>
        </p:nvSpPr>
        <p:spPr>
          <a:xfrm>
            <a:off x="7174532" y="2852936"/>
            <a:ext cx="2880320" cy="1477328"/>
          </a:xfrm>
          <a:prstGeom prst="rect">
            <a:avLst/>
          </a:prstGeom>
          <a:noFill/>
          <a:ln>
            <a:noFill/>
          </a:ln>
        </p:spPr>
        <p:txBody>
          <a:bodyPr wrap="square" rtlCol="0" anchor="ctr" anchorCtr="1">
            <a:spAutoFit/>
          </a:bodyPr>
          <a:lstStyle/>
          <a:p>
            <a:r>
              <a:rPr lang="en-US" dirty="0"/>
              <a:t>Bathroom is found to be highly correlated with Bedroom and </a:t>
            </a:r>
            <a:r>
              <a:rPr lang="en-US" dirty="0" err="1"/>
              <a:t>Sqft</a:t>
            </a:r>
            <a:r>
              <a:rPr lang="en-US" dirty="0"/>
              <a:t>, hence we drop it to reduce multicollinearity.</a:t>
            </a:r>
          </a:p>
        </p:txBody>
      </p:sp>
      <p:pic>
        <p:nvPicPr>
          <p:cNvPr id="8" name="Picture 7" descr="A picture containing drawing&#10;&#10;Description automatically generated">
            <a:extLst>
              <a:ext uri="{FF2B5EF4-FFF2-40B4-BE49-F238E27FC236}">
                <a16:creationId xmlns:a16="http://schemas.microsoft.com/office/drawing/2014/main" id="{A40BBF61-93A2-354A-B12C-DEF90F4E09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836" y="1916832"/>
            <a:ext cx="5499100" cy="4038600"/>
          </a:xfrm>
          <a:prstGeom prst="rect">
            <a:avLst/>
          </a:prstGeom>
        </p:spPr>
      </p:pic>
    </p:spTree>
    <p:extLst>
      <p:ext uri="{BB962C8B-B14F-4D97-AF65-F5344CB8AC3E}">
        <p14:creationId xmlns:p14="http://schemas.microsoft.com/office/powerpoint/2010/main" val="96528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5212" y="188640"/>
            <a:ext cx="8686801" cy="475456"/>
          </a:xfrm>
        </p:spPr>
        <p:txBody>
          <a:bodyPr rtlCol="0">
            <a:normAutofit/>
          </a:bodyPr>
          <a:lstStyle/>
          <a:p>
            <a:pPr rtl="0"/>
            <a:r>
              <a:rPr lang="en-GB" sz="2800" dirty="0"/>
              <a:t>Linear Regression: </a:t>
            </a:r>
            <a:r>
              <a:rPr lang="en-GB" sz="2800" dirty="0" err="1"/>
              <a:t>Statsmodels</a:t>
            </a:r>
            <a:endParaRPr lang="en-GB" sz="2800" dirty="0"/>
          </a:p>
        </p:txBody>
      </p:sp>
      <p:sp>
        <p:nvSpPr>
          <p:cNvPr id="3" name="Content Placeholder 2"/>
          <p:cNvSpPr>
            <a:spLocks noGrp="1"/>
          </p:cNvSpPr>
          <p:nvPr>
            <p:ph idx="1"/>
          </p:nvPr>
        </p:nvSpPr>
        <p:spPr>
          <a:xfrm>
            <a:off x="6958508" y="1484784"/>
            <a:ext cx="3672409" cy="4191000"/>
          </a:xfrm>
        </p:spPr>
        <p:txBody>
          <a:bodyPr rtlCol="0">
            <a:normAutofit/>
          </a:bodyPr>
          <a:lstStyle/>
          <a:p>
            <a:pPr rtl="0"/>
            <a:r>
              <a:rPr lang="en-GB" dirty="0"/>
              <a:t>Dependent Variable </a:t>
            </a:r>
            <a:r>
              <a:rPr lang="en-GB" dirty="0">
                <a:sym typeface="Wingdings" pitchFamily="2" charset="2"/>
              </a:rPr>
              <a:t> </a:t>
            </a:r>
            <a:br>
              <a:rPr lang="en-GB" dirty="0">
                <a:sym typeface="Wingdings" pitchFamily="2" charset="2"/>
              </a:rPr>
            </a:br>
            <a:r>
              <a:rPr lang="en-GB" dirty="0" err="1">
                <a:sym typeface="Wingdings" pitchFamily="2" charset="2"/>
              </a:rPr>
              <a:t>Log_Price</a:t>
            </a:r>
            <a:endParaRPr lang="en-GB" dirty="0">
              <a:sym typeface="Wingdings" pitchFamily="2" charset="2"/>
            </a:endParaRPr>
          </a:p>
          <a:p>
            <a:r>
              <a:rPr lang="en-GB" dirty="0"/>
              <a:t>Created dummy variables from Leasehold and Region</a:t>
            </a:r>
          </a:p>
          <a:p>
            <a:pPr rtl="0"/>
            <a:r>
              <a:rPr lang="en-GB" dirty="0"/>
              <a:t>Baseline </a:t>
            </a:r>
            <a:r>
              <a:rPr lang="en-GB" dirty="0">
                <a:sym typeface="Wingdings" pitchFamily="2" charset="2"/>
              </a:rPr>
              <a:t> Condos of 999 years lease in Core Central Region (CCR)</a:t>
            </a:r>
            <a:endParaRPr lang="en-GB" dirty="0"/>
          </a:p>
          <a:p>
            <a:pPr rtl="0"/>
            <a:r>
              <a:rPr lang="en-GB" dirty="0"/>
              <a:t>Drop Features that has high p-values</a:t>
            </a:r>
          </a:p>
          <a:p>
            <a:pPr lvl="1"/>
            <a:r>
              <a:rPr lang="en-GB" dirty="0"/>
              <a:t>Leasehold_99years</a:t>
            </a:r>
          </a:p>
          <a:p>
            <a:pPr lvl="1"/>
            <a:r>
              <a:rPr lang="en-GB" dirty="0" err="1"/>
              <a:t>Leasehold_Freehold</a:t>
            </a:r>
            <a:endParaRPr lang="en-GB" dirty="0"/>
          </a:p>
        </p:txBody>
      </p:sp>
      <p:pic>
        <p:nvPicPr>
          <p:cNvPr id="7" name="Picture 6">
            <a:extLst>
              <a:ext uri="{FF2B5EF4-FFF2-40B4-BE49-F238E27FC236}">
                <a16:creationId xmlns:a16="http://schemas.microsoft.com/office/drawing/2014/main" id="{918C7028-A32E-774E-B8B7-181EBE5865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5940" y="664096"/>
            <a:ext cx="3727759" cy="5414126"/>
          </a:xfrm>
          <a:prstGeom prst="rect">
            <a:avLst/>
          </a:prstGeom>
        </p:spPr>
      </p:pic>
      <p:sp>
        <p:nvSpPr>
          <p:cNvPr id="8" name="Rounded Rectangle 7">
            <a:extLst>
              <a:ext uri="{FF2B5EF4-FFF2-40B4-BE49-F238E27FC236}">
                <a16:creationId xmlns:a16="http://schemas.microsoft.com/office/drawing/2014/main" id="{31A2615B-97C6-A94B-B62F-158C94FEA723}"/>
              </a:ext>
            </a:extLst>
          </p:cNvPr>
          <p:cNvSpPr/>
          <p:nvPr/>
        </p:nvSpPr>
        <p:spPr>
          <a:xfrm>
            <a:off x="1885702" y="4293096"/>
            <a:ext cx="3648234" cy="395002"/>
          </a:xfrm>
          <a:prstGeom prst="roundRect">
            <a:avLst/>
          </a:prstGeom>
          <a:noFill/>
          <a:ln w="3810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4" name="TextBox 3">
            <a:extLst>
              <a:ext uri="{FF2B5EF4-FFF2-40B4-BE49-F238E27FC236}">
                <a16:creationId xmlns:a16="http://schemas.microsoft.com/office/drawing/2014/main" id="{0E11C133-1AD5-084F-BA6E-192F21C7B4A2}"/>
              </a:ext>
            </a:extLst>
          </p:cNvPr>
          <p:cNvSpPr txBox="1"/>
          <p:nvPr/>
        </p:nvSpPr>
        <p:spPr>
          <a:xfrm>
            <a:off x="1808212" y="6193904"/>
            <a:ext cx="7200800" cy="276999"/>
          </a:xfrm>
          <a:prstGeom prst="rect">
            <a:avLst/>
          </a:prstGeom>
          <a:noFill/>
          <a:ln>
            <a:solidFill>
              <a:schemeClr val="bg2"/>
            </a:solidFill>
          </a:ln>
        </p:spPr>
        <p:txBody>
          <a:bodyPr wrap="square" rtlCol="0" anchor="ctr" anchorCtr="1">
            <a:spAutoFit/>
          </a:bodyPr>
          <a:lstStyle/>
          <a:p>
            <a:r>
              <a:rPr lang="en-US" sz="1200" dirty="0"/>
              <a:t>*For definition on region classification please refer to this website from </a:t>
            </a:r>
            <a:r>
              <a:rPr lang="en-US" sz="1200" b="1" u="sng" dirty="0">
                <a:hlinkClick r:id="rId4"/>
              </a:rPr>
              <a:t>Redbrick Mortgage Advisory</a:t>
            </a:r>
            <a:endParaRPr lang="en-US" sz="1200" b="1" u="sng" dirty="0"/>
          </a:p>
        </p:txBody>
      </p:sp>
      <p:sp>
        <p:nvSpPr>
          <p:cNvPr id="5" name="Rectangle 4">
            <a:extLst>
              <a:ext uri="{FF2B5EF4-FFF2-40B4-BE49-F238E27FC236}">
                <a16:creationId xmlns:a16="http://schemas.microsoft.com/office/drawing/2014/main" id="{EF6552E2-B618-B143-8275-74B990D64EC7}"/>
              </a:ext>
            </a:extLst>
          </p:cNvPr>
          <p:cNvSpPr/>
          <p:nvPr/>
        </p:nvSpPr>
        <p:spPr>
          <a:xfrm>
            <a:off x="2061964" y="908720"/>
            <a:ext cx="1728192" cy="216024"/>
          </a:xfrm>
          <a:prstGeom prst="rect">
            <a:avLst/>
          </a:prstGeom>
          <a:noFill/>
          <a:ln w="3810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9" name="Rounded Rectangle 8">
            <a:extLst>
              <a:ext uri="{FF2B5EF4-FFF2-40B4-BE49-F238E27FC236}">
                <a16:creationId xmlns:a16="http://schemas.microsoft.com/office/drawing/2014/main" id="{D58C76EC-38CD-1D4F-832C-114F7C853266}"/>
              </a:ext>
            </a:extLst>
          </p:cNvPr>
          <p:cNvSpPr/>
          <p:nvPr/>
        </p:nvSpPr>
        <p:spPr>
          <a:xfrm>
            <a:off x="1773932" y="4256050"/>
            <a:ext cx="1224136" cy="864096"/>
          </a:xfrm>
          <a:prstGeom prst="roundRect">
            <a:avLst/>
          </a:prstGeom>
          <a:noFill/>
          <a:ln w="38100">
            <a:solidFill>
              <a:schemeClr val="bg2">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pic>
        <p:nvPicPr>
          <p:cNvPr id="10" name="Picture 9" descr="A picture containing building, table, window&#10;&#10;Description automatically generated">
            <a:extLst>
              <a:ext uri="{FF2B5EF4-FFF2-40B4-BE49-F238E27FC236}">
                <a16:creationId xmlns:a16="http://schemas.microsoft.com/office/drawing/2014/main" id="{5CF01F0C-08E6-9241-8FB7-A4263B14C3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23613" y="50910"/>
            <a:ext cx="838726" cy="1301074"/>
          </a:xfrm>
          <a:prstGeom prst="rect">
            <a:avLst/>
          </a:prstGeom>
        </p:spPr>
      </p:pic>
    </p:spTree>
    <p:extLst>
      <p:ext uri="{BB962C8B-B14F-4D97-AF65-F5344CB8AC3E}">
        <p14:creationId xmlns:p14="http://schemas.microsoft.com/office/powerpoint/2010/main" val="1173429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usiness strategy presentation">
  <a:themeElements>
    <a:clrScheme name="Blue Red">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entury Gothic-Palatino Linotyp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1">
          <a:schemeClr val="accent2"/>
        </a:lnRef>
        <a:fillRef idx="2">
          <a:schemeClr val="accent2"/>
        </a:fillRef>
        <a:effectRef idx="1">
          <a:schemeClr val="accent2"/>
        </a:effectRef>
        <a:fontRef idx="minor">
          <a:schemeClr val="dk1"/>
        </a:fontRef>
      </a:style>
    </a:spDef>
    <a:lnDef>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square" rtlCol="0" anchor="ctr" anchorCtr="1">
        <a:spAutoFit/>
      </a:bodyPr>
      <a:lstStyle>
        <a:defPPr>
          <a:defRPr dirty="0" smtClean="0"/>
        </a:defPPr>
      </a:lstStyle>
    </a:txDef>
  </a:objectDefaults>
  <a:extraClrSchemeLst/>
  <a:extLst>
    <a:ext uri="{05A4C25C-085E-4340-85A3-A5531E510DB2}">
      <thm15:themeFamily xmlns:thm15="http://schemas.microsoft.com/office/thememl/2012/main" name="Office_14351654_TF03460663" id="{E777C019-3B61-4856-82AF-536A805AA5ED}" vid="{9AF135F8-3A9B-4D0A-A380-D42BB407AAA2}"/>
    </a:ext>
  </a:extLst>
</a:theme>
</file>

<file path=ppt/theme/theme2.xml><?xml version="1.0" encoding="utf-8"?>
<a:theme xmlns:a="http://schemas.openxmlformats.org/drawingml/2006/main" name="Office Theme">
  <a:themeElements>
    <a:clrScheme name="Blue Red">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entury Gothic-Palatino Linotyp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lue Red">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entury Gothic-Palatino Linotyp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CB30B94-6D3B-4C91-947C-5EB8E8EFFE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FFF1070-8794-47AC-90B7-1F2E078096FF}">
  <ds:schemaRef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40262f94-9f35-4ac3-9a90-690165a166b7"/>
    <ds:schemaRef ds:uri="a4f35948-e619-41b3-aa29-22878b09cfd2"/>
    <ds:schemaRef ds:uri="http://www.w3.org/XML/1998/namespace"/>
  </ds:schemaRefs>
</ds:datastoreItem>
</file>

<file path=customXml/itemProps3.xml><?xml version="1.0" encoding="utf-8"?>
<ds:datastoreItem xmlns:ds="http://schemas.openxmlformats.org/officeDocument/2006/customXml" ds:itemID="{653E1689-1E09-4ADC-A5E7-6718BF79A8A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1111</TotalTime>
  <Words>751</Words>
  <Application>Microsoft Macintosh PowerPoint</Application>
  <PresentationFormat>Custom</PresentationFormat>
  <Paragraphs>116</Paragraphs>
  <Slides>18</Slides>
  <Notes>14</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Century Gothic</vt:lpstr>
      <vt:lpstr>Palatino Linotype</vt:lpstr>
      <vt:lpstr>Business strategy presentation</vt:lpstr>
      <vt:lpstr>Property Analytics</vt:lpstr>
      <vt:lpstr>The Dilemma Faced By Many..</vt:lpstr>
      <vt:lpstr>Why It Matters</vt:lpstr>
      <vt:lpstr>The Objective</vt:lpstr>
      <vt:lpstr>Datasets gathered from..</vt:lpstr>
      <vt:lpstr>Packages used</vt:lpstr>
      <vt:lpstr>Target Variable: Log_Price</vt:lpstr>
      <vt:lpstr>Correlation Matrix</vt:lpstr>
      <vt:lpstr>Linear Regression: Statsmodels</vt:lpstr>
      <vt:lpstr>Linear Regression: Statsmodels</vt:lpstr>
      <vt:lpstr>Statsmodel Outcome</vt:lpstr>
      <vt:lpstr>Scikit Learn: Simple Validation Model</vt:lpstr>
      <vt:lpstr>Scikit Learn: Polynomial Regression VS Lasso CV</vt:lpstr>
      <vt:lpstr>Choice of Model: Polynomial Regression (Degree = 2)</vt:lpstr>
      <vt:lpstr>Polynomial Regression: Features and Coefficients</vt:lpstr>
      <vt:lpstr>Regression Outcome</vt:lpstr>
      <vt:lpstr>Key Takeaways: Recommendation from Polynomial Regression Model</vt:lpstr>
      <vt:lpstr>For further 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Property Analytics</dc:title>
  <dc:creator>Daniel Chang</dc:creator>
  <cp:lastModifiedBy>Daniel Chang</cp:lastModifiedBy>
  <cp:revision>34</cp:revision>
  <dcterms:created xsi:type="dcterms:W3CDTF">2020-09-20T03:22:59Z</dcterms:created>
  <dcterms:modified xsi:type="dcterms:W3CDTF">2020-11-23T06:40:01Z</dcterms:modified>
</cp:coreProperties>
</file>